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76" r:id="rId4"/>
    <p:sldId id="277" r:id="rId5"/>
    <p:sldId id="279" r:id="rId6"/>
    <p:sldId id="278" r:id="rId7"/>
    <p:sldId id="281" r:id="rId8"/>
    <p:sldId id="282" r:id="rId9"/>
    <p:sldId id="283" r:id="rId10"/>
    <p:sldId id="287" r:id="rId11"/>
    <p:sldId id="288" r:id="rId12"/>
    <p:sldId id="289" r:id="rId13"/>
    <p:sldId id="290" r:id="rId14"/>
    <p:sldId id="291" r:id="rId15"/>
    <p:sldId id="292"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370"/>
    <p:restoredTop sz="94673"/>
  </p:normalViewPr>
  <p:slideViewPr>
    <p:cSldViewPr snapToGrid="0">
      <p:cViewPr varScale="1">
        <p:scale>
          <a:sx n="82" d="100"/>
          <a:sy n="82" d="100"/>
        </p:scale>
        <p:origin x="-840" y="-91"/>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0701-21BA-4FF5-B91D-57BDE12356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9897FBE0-F494-49F7-8FC3-1796F68313B2}">
      <dgm:prSet phldrT="[Texte]" custT="1"/>
      <dgm:spPr/>
      <dgm:t>
        <a:bodyPr/>
        <a:lstStyle/>
        <a:p>
          <a:r>
            <a:rPr lang="fr-FR" sz="1800" b="1" dirty="0" smtClean="0">
              <a:solidFill>
                <a:schemeClr val="tx1"/>
              </a:solidFill>
            </a:rPr>
            <a:t>Dépenses de consommation des ménages </a:t>
          </a:r>
          <a:endParaRPr lang="fr-FR" sz="1800" b="1" dirty="0">
            <a:solidFill>
              <a:schemeClr val="tx1"/>
            </a:solidFill>
          </a:endParaRPr>
        </a:p>
      </dgm:t>
    </dgm:pt>
    <dgm:pt modelId="{7BE22C51-5A51-4BF7-BFFE-36958EE5EFF7}" type="parTrans" cxnId="{E8FC283C-96BB-49A7-921F-ED22B77525EC}">
      <dgm:prSet/>
      <dgm:spPr/>
      <dgm:t>
        <a:bodyPr/>
        <a:lstStyle/>
        <a:p>
          <a:endParaRPr lang="fr-FR" sz="1800" b="1">
            <a:solidFill>
              <a:schemeClr val="accent6"/>
            </a:solidFill>
          </a:endParaRPr>
        </a:p>
      </dgm:t>
    </dgm:pt>
    <dgm:pt modelId="{AED8265E-5CA0-4393-98E5-5BEA2055A330}" type="sibTrans" cxnId="{E8FC283C-96BB-49A7-921F-ED22B77525EC}">
      <dgm:prSet/>
      <dgm:spPr/>
      <dgm:t>
        <a:bodyPr/>
        <a:lstStyle/>
        <a:p>
          <a:endParaRPr lang="fr-FR" sz="1800" b="1">
            <a:solidFill>
              <a:schemeClr val="accent6"/>
            </a:solidFill>
          </a:endParaRPr>
        </a:p>
      </dgm:t>
    </dgm:pt>
    <dgm:pt modelId="{D8AA3894-FBD5-4E08-B2B7-E04FB3A1FB36}">
      <dgm:prSet phldrT="[Texte]"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rPr>
            <a:t>Dépenses destinées à la consommation</a:t>
          </a:r>
          <a:r>
            <a:rPr lang="fr-FR" sz="2000" b="1" dirty="0" smtClean="0"/>
            <a:t> </a:t>
          </a:r>
          <a:endParaRPr lang="fr-FR" sz="2000" b="1" dirty="0">
            <a:solidFill>
              <a:schemeClr val="accent6"/>
            </a:solidFill>
          </a:endParaRPr>
        </a:p>
      </dgm:t>
    </dgm:pt>
    <dgm:pt modelId="{8A412328-320E-4D51-992E-CAA6F6C5CFA7}" type="parTrans" cxnId="{F7E8C8BE-DBBA-4DDE-8426-47592E210E98}">
      <dgm:prSet custT="1"/>
      <dgm:spPr/>
      <dgm:t>
        <a:bodyPr/>
        <a:lstStyle/>
        <a:p>
          <a:endParaRPr lang="fr-FR" sz="1800" b="1">
            <a:solidFill>
              <a:schemeClr val="accent6"/>
            </a:solidFill>
          </a:endParaRPr>
        </a:p>
      </dgm:t>
    </dgm:pt>
    <dgm:pt modelId="{ADA537E1-DBAA-4A71-B557-E27B65EF5798}" type="sibTrans" cxnId="{F7E8C8BE-DBBA-4DDE-8426-47592E210E98}">
      <dgm:prSet/>
      <dgm:spPr/>
      <dgm:t>
        <a:bodyPr/>
        <a:lstStyle/>
        <a:p>
          <a:endParaRPr lang="fr-FR" sz="1800" b="1">
            <a:solidFill>
              <a:schemeClr val="accent6"/>
            </a:solidFill>
          </a:endParaRPr>
        </a:p>
      </dgm:t>
    </dgm:pt>
    <dgm:pt modelId="{91E68CEB-4CB1-4824-B772-2BA536BE9A5D}">
      <dgm:prSet phldrT="[Texte]" custT="1"/>
      <dgm:spPr/>
      <dgm:t>
        <a:bodyPr/>
        <a:lstStyle/>
        <a:p>
          <a:pPr marL="0" marR="0" indent="0" algn="l" defTabSz="914400" rtl="1" eaLnBrk="1" fontAlgn="auto" latinLnBrk="0" hangingPunct="1">
            <a:lnSpc>
              <a:spcPct val="100000"/>
            </a:lnSpc>
            <a:spcBef>
              <a:spcPts val="0"/>
            </a:spcBef>
            <a:spcAft>
              <a:spcPts val="0"/>
            </a:spcAft>
            <a:buClrTx/>
            <a:buSzTx/>
            <a:buFontTx/>
            <a:buNone/>
            <a:tabLst/>
            <a:defRPr/>
          </a:pPr>
          <a:r>
            <a:rPr lang="fr-FR" sz="1600" b="1" dirty="0" smtClean="0">
              <a:solidFill>
                <a:schemeClr val="tx1"/>
              </a:solidFill>
            </a:rPr>
            <a:t>- Dépenses </a:t>
          </a:r>
          <a:r>
            <a:rPr lang="fr-FR" sz="1600" b="1" dirty="0" smtClean="0">
              <a:solidFill>
                <a:schemeClr val="tx1"/>
              </a:solidFill>
            </a:rPr>
            <a:t>non destinées la consommation: </a:t>
          </a:r>
          <a:r>
            <a:rPr lang="fr-FR" sz="1600" b="1" dirty="0" smtClean="0">
              <a:solidFill>
                <a:schemeClr val="tx1"/>
              </a:solidFill>
              <a:latin typeface="Calibri"/>
              <a:ea typeface="Calibri"/>
              <a:cs typeface="Calibri"/>
              <a:sym typeface="Calibri"/>
            </a:rPr>
            <a:t>Paiements fiscaux non liés à l'exercice d'une activité professionnelle ; </a:t>
          </a:r>
        </a:p>
        <a:p>
          <a:pPr marL="0" indent="0" algn="l" defTabSz="914400">
            <a:lnSpc>
              <a:spcPct val="100000"/>
            </a:lnSpc>
            <a:spcBef>
              <a:spcPts val="0"/>
            </a:spcBef>
            <a:spcAft>
              <a:spcPts val="0"/>
            </a:spcAft>
            <a:buNone/>
          </a:pPr>
          <a:r>
            <a:rPr lang="fr-FR" sz="1600" b="1" dirty="0" smtClean="0">
              <a:solidFill>
                <a:schemeClr val="tx1"/>
              </a:solidFill>
              <a:latin typeface="Calibri"/>
              <a:ea typeface="Calibri"/>
              <a:cs typeface="Calibri"/>
              <a:sym typeface="Calibri"/>
            </a:rPr>
            <a:t>- Transferts </a:t>
          </a:r>
          <a:r>
            <a:rPr lang="fr-FR" sz="1600" b="1" dirty="0" smtClean="0">
              <a:solidFill>
                <a:schemeClr val="tx1"/>
              </a:solidFill>
              <a:latin typeface="Calibri"/>
              <a:ea typeface="Calibri"/>
              <a:cs typeface="Calibri"/>
              <a:sym typeface="Calibri"/>
            </a:rPr>
            <a:t>d'argent n'ayant pas un caractère de transfert en capital. </a:t>
          </a:r>
          <a:r>
            <a:rPr lang="fr-FR" sz="1600" b="1" dirty="0" smtClean="0">
              <a:solidFill>
                <a:schemeClr val="tx1"/>
              </a:solidFill>
            </a:rPr>
            <a:t> </a:t>
          </a:r>
          <a:r>
            <a:rPr lang="fr-FR" sz="1600" b="1" dirty="0" smtClean="0">
              <a:solidFill>
                <a:schemeClr val="accent6"/>
              </a:solidFill>
            </a:rPr>
            <a:t> </a:t>
          </a:r>
          <a:endParaRPr lang="fr-FR" sz="1600" b="1" dirty="0">
            <a:solidFill>
              <a:schemeClr val="accent6"/>
            </a:solidFill>
          </a:endParaRPr>
        </a:p>
      </dgm:t>
    </dgm:pt>
    <dgm:pt modelId="{69242F34-041D-4C42-915F-9A43E860BFA1}" type="parTrans" cxnId="{39F46362-A4CE-43E4-A51A-3D7FA5722F53}">
      <dgm:prSet custT="1"/>
      <dgm:spPr/>
      <dgm:t>
        <a:bodyPr/>
        <a:lstStyle/>
        <a:p>
          <a:endParaRPr lang="fr-FR" sz="1800" b="1">
            <a:solidFill>
              <a:schemeClr val="accent6"/>
            </a:solidFill>
          </a:endParaRPr>
        </a:p>
      </dgm:t>
    </dgm:pt>
    <dgm:pt modelId="{9F638DB7-476C-4D29-B90A-7120A6A49FA8}" type="sibTrans" cxnId="{39F46362-A4CE-43E4-A51A-3D7FA5722F53}">
      <dgm:prSet/>
      <dgm:spPr/>
      <dgm:t>
        <a:bodyPr/>
        <a:lstStyle/>
        <a:p>
          <a:endParaRPr lang="fr-FR" sz="1800" b="1">
            <a:solidFill>
              <a:schemeClr val="accent6"/>
            </a:solidFill>
          </a:endParaRPr>
        </a:p>
      </dgm:t>
    </dgm:pt>
    <dgm:pt modelId="{69C8242B-B904-4F81-B0D0-CCD12B5FD004}">
      <dgm:prSet custT="1"/>
      <dgm:spPr/>
      <dgm:t>
        <a:bodyPr/>
        <a:lstStyle/>
        <a:p>
          <a:r>
            <a:rPr lang="fr-FR" sz="1800" b="1" dirty="0" smtClean="0">
              <a:solidFill>
                <a:schemeClr val="tx1"/>
              </a:solidFill>
            </a:rPr>
            <a:t>Achetées</a:t>
          </a:r>
          <a:endParaRPr lang="fr-FR" sz="1800" b="1" dirty="0">
            <a:solidFill>
              <a:schemeClr val="tx1"/>
            </a:solidFill>
          </a:endParaRPr>
        </a:p>
      </dgm:t>
    </dgm:pt>
    <dgm:pt modelId="{8BA7F508-9BEF-471F-8502-E3D2B17B3D7D}" type="parTrans" cxnId="{7876BE1E-64F0-423B-9D5A-D735F46E5794}">
      <dgm:prSet custT="1"/>
      <dgm:spPr/>
      <dgm:t>
        <a:bodyPr/>
        <a:lstStyle/>
        <a:p>
          <a:endParaRPr lang="fr-FR" sz="1800" b="1">
            <a:solidFill>
              <a:schemeClr val="accent6"/>
            </a:solidFill>
          </a:endParaRPr>
        </a:p>
      </dgm:t>
    </dgm:pt>
    <dgm:pt modelId="{6A56B59A-4FD8-4A6F-AA28-853EC119DC5A}" type="sibTrans" cxnId="{7876BE1E-64F0-423B-9D5A-D735F46E5794}">
      <dgm:prSet/>
      <dgm:spPr/>
      <dgm:t>
        <a:bodyPr/>
        <a:lstStyle/>
        <a:p>
          <a:endParaRPr lang="fr-FR" sz="1800" b="1">
            <a:solidFill>
              <a:schemeClr val="accent6"/>
            </a:solidFill>
          </a:endParaRPr>
        </a:p>
      </dgm:t>
    </dgm:pt>
    <dgm:pt modelId="{EF086902-0E89-43F7-AD8A-D9E46D7518A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tx1"/>
              </a:solidFill>
            </a:rPr>
            <a:t>Consommée sans aucun paiement</a:t>
          </a:r>
          <a:endParaRPr lang="fr-FR" sz="1800" b="1" dirty="0">
            <a:solidFill>
              <a:schemeClr val="tx1"/>
            </a:solidFill>
          </a:endParaRPr>
        </a:p>
      </dgm:t>
    </dgm:pt>
    <dgm:pt modelId="{9E62D19D-6097-4FA2-B7DA-DF9935804B7B}" type="parTrans" cxnId="{242E267E-BA8E-44C9-A6EF-50BF4004DCC4}">
      <dgm:prSet/>
      <dgm:spPr/>
      <dgm:t>
        <a:bodyPr/>
        <a:lstStyle/>
        <a:p>
          <a:endParaRPr lang="fr-FR" sz="1800" b="1"/>
        </a:p>
      </dgm:t>
    </dgm:pt>
    <dgm:pt modelId="{C725D09D-19A4-4E19-82AD-3206181F4F1C}" type="sibTrans" cxnId="{242E267E-BA8E-44C9-A6EF-50BF4004DCC4}">
      <dgm:prSet/>
      <dgm:spPr/>
      <dgm:t>
        <a:bodyPr/>
        <a:lstStyle/>
        <a:p>
          <a:endParaRPr lang="fr-FR" sz="1800" b="1"/>
        </a:p>
      </dgm:t>
    </dgm:pt>
    <dgm:pt modelId="{A71DF1E5-5658-4446-AB95-91A5EBCF7BB8}" type="pres">
      <dgm:prSet presAssocID="{81FA0701-21BA-4FF5-B91D-57BDE12356DA}" presName="hierChild1" presStyleCnt="0">
        <dgm:presLayoutVars>
          <dgm:chPref val="1"/>
          <dgm:dir/>
          <dgm:animOne val="branch"/>
          <dgm:animLvl val="lvl"/>
          <dgm:resizeHandles/>
        </dgm:presLayoutVars>
      </dgm:prSet>
      <dgm:spPr/>
      <dgm:t>
        <a:bodyPr/>
        <a:lstStyle/>
        <a:p>
          <a:endParaRPr lang="fr-FR"/>
        </a:p>
      </dgm:t>
    </dgm:pt>
    <dgm:pt modelId="{66A5926D-4D28-4262-90FF-834A9574C642}" type="pres">
      <dgm:prSet presAssocID="{9897FBE0-F494-49F7-8FC3-1796F68313B2}" presName="hierRoot1" presStyleCnt="0"/>
      <dgm:spPr/>
    </dgm:pt>
    <dgm:pt modelId="{7743A82A-0E9D-440D-A9C6-2F9261A617A6}" type="pres">
      <dgm:prSet presAssocID="{9897FBE0-F494-49F7-8FC3-1796F68313B2}" presName="composite" presStyleCnt="0"/>
      <dgm:spPr/>
    </dgm:pt>
    <dgm:pt modelId="{EE3D831B-9D6C-4167-97F1-984D9EBEF5EA}" type="pres">
      <dgm:prSet presAssocID="{9897FBE0-F494-49F7-8FC3-1796F68313B2}" presName="background" presStyleLbl="node0" presStyleIdx="0" presStyleCnt="1"/>
      <dgm:spPr>
        <a:solidFill>
          <a:srgbClr val="7030A0"/>
        </a:solidFill>
      </dgm:spPr>
      <dgm:t>
        <a:bodyPr/>
        <a:lstStyle/>
        <a:p>
          <a:endParaRPr lang="fr-FR"/>
        </a:p>
      </dgm:t>
    </dgm:pt>
    <dgm:pt modelId="{2C050220-F9BF-444F-90C9-8E63A4E691D3}" type="pres">
      <dgm:prSet presAssocID="{9897FBE0-F494-49F7-8FC3-1796F68313B2}" presName="text" presStyleLbl="fgAcc0" presStyleIdx="0" presStyleCnt="1" custScaleX="194520" custLinFactNeighborX="-21856" custLinFactNeighborY="-631">
        <dgm:presLayoutVars>
          <dgm:chPref val="3"/>
        </dgm:presLayoutVars>
      </dgm:prSet>
      <dgm:spPr/>
      <dgm:t>
        <a:bodyPr/>
        <a:lstStyle/>
        <a:p>
          <a:endParaRPr lang="fr-FR"/>
        </a:p>
      </dgm:t>
    </dgm:pt>
    <dgm:pt modelId="{514505F5-6952-4F3C-A7E1-193CA8D9EC50}" type="pres">
      <dgm:prSet presAssocID="{9897FBE0-F494-49F7-8FC3-1796F68313B2}" presName="hierChild2" presStyleCnt="0"/>
      <dgm:spPr/>
    </dgm:pt>
    <dgm:pt modelId="{BBEEC959-FBCC-4770-BF19-6DC73F2FF8F8}" type="pres">
      <dgm:prSet presAssocID="{8A412328-320E-4D51-992E-CAA6F6C5CFA7}" presName="Name10" presStyleLbl="parChTrans1D2" presStyleIdx="0" presStyleCnt="2"/>
      <dgm:spPr/>
      <dgm:t>
        <a:bodyPr/>
        <a:lstStyle/>
        <a:p>
          <a:endParaRPr lang="fr-FR"/>
        </a:p>
      </dgm:t>
    </dgm:pt>
    <dgm:pt modelId="{04E27BB2-0E5D-469A-A73A-44D15BED4729}" type="pres">
      <dgm:prSet presAssocID="{D8AA3894-FBD5-4E08-B2B7-E04FB3A1FB36}" presName="hierRoot2" presStyleCnt="0"/>
      <dgm:spPr/>
    </dgm:pt>
    <dgm:pt modelId="{CBD26123-538F-457C-BA8A-B5E03942CFD6}" type="pres">
      <dgm:prSet presAssocID="{D8AA3894-FBD5-4E08-B2B7-E04FB3A1FB36}" presName="composite2" presStyleCnt="0"/>
      <dgm:spPr/>
    </dgm:pt>
    <dgm:pt modelId="{DBAEA416-C0F9-4B0F-AB6E-D586BE0F71B2}" type="pres">
      <dgm:prSet presAssocID="{D8AA3894-FBD5-4E08-B2B7-E04FB3A1FB36}" presName="background2" presStyleLbl="node2" presStyleIdx="0" presStyleCnt="2"/>
      <dgm:spPr>
        <a:solidFill>
          <a:srgbClr val="7030A0"/>
        </a:solidFill>
      </dgm:spPr>
      <dgm:t>
        <a:bodyPr/>
        <a:lstStyle/>
        <a:p>
          <a:endParaRPr lang="fr-FR"/>
        </a:p>
      </dgm:t>
    </dgm:pt>
    <dgm:pt modelId="{ADBE2429-0126-466D-AEC1-E003EC21AC48}" type="pres">
      <dgm:prSet presAssocID="{D8AA3894-FBD5-4E08-B2B7-E04FB3A1FB36}" presName="text2" presStyleLbl="fgAcc2" presStyleIdx="0" presStyleCnt="2" custScaleX="231950" custScaleY="122590" custLinFactNeighborX="-71469" custLinFactNeighborY="-8081">
        <dgm:presLayoutVars>
          <dgm:chPref val="3"/>
        </dgm:presLayoutVars>
      </dgm:prSet>
      <dgm:spPr/>
      <dgm:t>
        <a:bodyPr/>
        <a:lstStyle/>
        <a:p>
          <a:endParaRPr lang="fr-FR"/>
        </a:p>
      </dgm:t>
    </dgm:pt>
    <dgm:pt modelId="{DB3BB57C-0967-44C6-9A47-68B4F0900E0F}" type="pres">
      <dgm:prSet presAssocID="{D8AA3894-FBD5-4E08-B2B7-E04FB3A1FB36}" presName="hierChild3" presStyleCnt="0"/>
      <dgm:spPr/>
    </dgm:pt>
    <dgm:pt modelId="{5F94CE95-43ED-4204-AEC9-BA8BBF3341CD}" type="pres">
      <dgm:prSet presAssocID="{8BA7F508-9BEF-471F-8502-E3D2B17B3D7D}" presName="Name17" presStyleLbl="parChTrans1D3" presStyleIdx="0" presStyleCnt="2"/>
      <dgm:spPr/>
      <dgm:t>
        <a:bodyPr/>
        <a:lstStyle/>
        <a:p>
          <a:endParaRPr lang="fr-FR"/>
        </a:p>
      </dgm:t>
    </dgm:pt>
    <dgm:pt modelId="{FF40B3F8-BE60-4ABC-8FC4-FEC54799A95E}" type="pres">
      <dgm:prSet presAssocID="{69C8242B-B904-4F81-B0D0-CCD12B5FD004}" presName="hierRoot3" presStyleCnt="0"/>
      <dgm:spPr/>
    </dgm:pt>
    <dgm:pt modelId="{C5696FC1-701B-4EB2-BAF5-9F68E7B8EA31}" type="pres">
      <dgm:prSet presAssocID="{69C8242B-B904-4F81-B0D0-CCD12B5FD004}" presName="composite3" presStyleCnt="0"/>
      <dgm:spPr/>
    </dgm:pt>
    <dgm:pt modelId="{72D33A61-C85A-480A-BB47-6EFFA1F2D8F4}" type="pres">
      <dgm:prSet presAssocID="{69C8242B-B904-4F81-B0D0-CCD12B5FD004}" presName="background3" presStyleLbl="node3" presStyleIdx="0" presStyleCnt="2"/>
      <dgm:spPr>
        <a:solidFill>
          <a:srgbClr val="7030A0"/>
        </a:solidFill>
      </dgm:spPr>
      <dgm:t>
        <a:bodyPr/>
        <a:lstStyle/>
        <a:p>
          <a:endParaRPr lang="fr-FR"/>
        </a:p>
      </dgm:t>
    </dgm:pt>
    <dgm:pt modelId="{D1CC1208-A709-4D2E-9FB0-F56EC5FA40BA}" type="pres">
      <dgm:prSet presAssocID="{69C8242B-B904-4F81-B0D0-CCD12B5FD004}" presName="text3" presStyleLbl="fgAcc3" presStyleIdx="0" presStyleCnt="2" custScaleX="134220" custLinFactNeighborX="-61788" custLinFactNeighborY="-20334">
        <dgm:presLayoutVars>
          <dgm:chPref val="3"/>
        </dgm:presLayoutVars>
      </dgm:prSet>
      <dgm:spPr/>
      <dgm:t>
        <a:bodyPr/>
        <a:lstStyle/>
        <a:p>
          <a:endParaRPr lang="fr-FR"/>
        </a:p>
      </dgm:t>
    </dgm:pt>
    <dgm:pt modelId="{69D52461-29F9-4244-BDD0-59E0F7D6E3AB}" type="pres">
      <dgm:prSet presAssocID="{69C8242B-B904-4F81-B0D0-CCD12B5FD004}" presName="hierChild4" presStyleCnt="0"/>
      <dgm:spPr/>
    </dgm:pt>
    <dgm:pt modelId="{67276D90-A9DB-4FA8-9EF3-2409A2637476}" type="pres">
      <dgm:prSet presAssocID="{9E62D19D-6097-4FA2-B7DA-DF9935804B7B}" presName="Name17" presStyleLbl="parChTrans1D3" presStyleIdx="1" presStyleCnt="2"/>
      <dgm:spPr/>
      <dgm:t>
        <a:bodyPr/>
        <a:lstStyle/>
        <a:p>
          <a:endParaRPr lang="fr-FR"/>
        </a:p>
      </dgm:t>
    </dgm:pt>
    <dgm:pt modelId="{FAEA887D-7BB8-41E8-A738-D628C34266AA}" type="pres">
      <dgm:prSet presAssocID="{EF086902-0E89-43F7-AD8A-D9E46D7518A8}" presName="hierRoot3" presStyleCnt="0"/>
      <dgm:spPr/>
    </dgm:pt>
    <dgm:pt modelId="{7B1109FF-D6F8-45E1-8F70-5C69331B2D13}" type="pres">
      <dgm:prSet presAssocID="{EF086902-0E89-43F7-AD8A-D9E46D7518A8}" presName="composite3" presStyleCnt="0"/>
      <dgm:spPr/>
    </dgm:pt>
    <dgm:pt modelId="{51016350-B780-4C56-8FD0-1C9CD8102693}" type="pres">
      <dgm:prSet presAssocID="{EF086902-0E89-43F7-AD8A-D9E46D7518A8}" presName="background3" presStyleLbl="node3" presStyleIdx="1" presStyleCnt="2"/>
      <dgm:spPr>
        <a:solidFill>
          <a:srgbClr val="7030A0"/>
        </a:solidFill>
      </dgm:spPr>
      <dgm:t>
        <a:bodyPr/>
        <a:lstStyle/>
        <a:p>
          <a:endParaRPr lang="fr-FR"/>
        </a:p>
      </dgm:t>
    </dgm:pt>
    <dgm:pt modelId="{CCFE9E10-FAE8-43B0-B9CB-F6BB126881BB}" type="pres">
      <dgm:prSet presAssocID="{EF086902-0E89-43F7-AD8A-D9E46D7518A8}" presName="text3" presStyleLbl="fgAcc3" presStyleIdx="1" presStyleCnt="2" custScaleX="126371" custLinFactNeighborX="-48055" custLinFactNeighborY="-17049">
        <dgm:presLayoutVars>
          <dgm:chPref val="3"/>
        </dgm:presLayoutVars>
      </dgm:prSet>
      <dgm:spPr/>
      <dgm:t>
        <a:bodyPr/>
        <a:lstStyle/>
        <a:p>
          <a:endParaRPr lang="fr-FR"/>
        </a:p>
      </dgm:t>
    </dgm:pt>
    <dgm:pt modelId="{3F48A41D-B443-44C0-A3BF-69C08BCE2C7B}" type="pres">
      <dgm:prSet presAssocID="{EF086902-0E89-43F7-AD8A-D9E46D7518A8}" presName="hierChild4" presStyleCnt="0"/>
      <dgm:spPr/>
    </dgm:pt>
    <dgm:pt modelId="{C9FB6F01-74A1-45E3-B078-F0F5A3428538}" type="pres">
      <dgm:prSet presAssocID="{69242F34-041D-4C42-915F-9A43E860BFA1}" presName="Name10" presStyleLbl="parChTrans1D2" presStyleIdx="1" presStyleCnt="2"/>
      <dgm:spPr/>
      <dgm:t>
        <a:bodyPr/>
        <a:lstStyle/>
        <a:p>
          <a:endParaRPr lang="fr-FR"/>
        </a:p>
      </dgm:t>
    </dgm:pt>
    <dgm:pt modelId="{5CB1E4C4-66C1-4BFE-8B8F-D7CE582B5408}" type="pres">
      <dgm:prSet presAssocID="{91E68CEB-4CB1-4824-B772-2BA536BE9A5D}" presName="hierRoot2" presStyleCnt="0"/>
      <dgm:spPr/>
    </dgm:pt>
    <dgm:pt modelId="{3ED8A835-6579-41DB-A541-09CBD5C4C2D1}" type="pres">
      <dgm:prSet presAssocID="{91E68CEB-4CB1-4824-B772-2BA536BE9A5D}" presName="composite2" presStyleCnt="0"/>
      <dgm:spPr/>
    </dgm:pt>
    <dgm:pt modelId="{B75AEA6B-02D5-433C-83C9-7D22C99C81CA}" type="pres">
      <dgm:prSet presAssocID="{91E68CEB-4CB1-4824-B772-2BA536BE9A5D}" presName="background2" presStyleLbl="node2" presStyleIdx="1" presStyleCnt="2"/>
      <dgm:spPr>
        <a:solidFill>
          <a:srgbClr val="7030A0"/>
        </a:solidFill>
      </dgm:spPr>
      <dgm:t>
        <a:bodyPr/>
        <a:lstStyle/>
        <a:p>
          <a:endParaRPr lang="fr-FR"/>
        </a:p>
      </dgm:t>
    </dgm:pt>
    <dgm:pt modelId="{C7CAEE51-9B8C-4952-924E-7F6319C8CFEF}" type="pres">
      <dgm:prSet presAssocID="{91E68CEB-4CB1-4824-B772-2BA536BE9A5D}" presName="text2" presStyleLbl="fgAcc2" presStyleIdx="1" presStyleCnt="2" custScaleX="228210" custScaleY="127503" custLinFactNeighborX="75902" custLinFactNeighborY="-34108">
        <dgm:presLayoutVars>
          <dgm:chPref val="3"/>
        </dgm:presLayoutVars>
      </dgm:prSet>
      <dgm:spPr/>
      <dgm:t>
        <a:bodyPr/>
        <a:lstStyle/>
        <a:p>
          <a:endParaRPr lang="fr-FR"/>
        </a:p>
      </dgm:t>
    </dgm:pt>
    <dgm:pt modelId="{14C91C9D-A163-4271-AB23-1394D70F7F70}" type="pres">
      <dgm:prSet presAssocID="{91E68CEB-4CB1-4824-B772-2BA536BE9A5D}" presName="hierChild3" presStyleCnt="0"/>
      <dgm:spPr/>
    </dgm:pt>
  </dgm:ptLst>
  <dgm:cxnLst>
    <dgm:cxn modelId="{733C3642-DC48-47E3-AE2A-95637E54A70E}" type="presOf" srcId="{69242F34-041D-4C42-915F-9A43E860BFA1}" destId="{C9FB6F01-74A1-45E3-B078-F0F5A3428538}" srcOrd="0" destOrd="0" presId="urn:microsoft.com/office/officeart/2005/8/layout/hierarchy1"/>
    <dgm:cxn modelId="{AF2C6007-77FE-48C8-9841-0488715C27C9}" type="presOf" srcId="{9E62D19D-6097-4FA2-B7DA-DF9935804B7B}" destId="{67276D90-A9DB-4FA8-9EF3-2409A2637476}" srcOrd="0" destOrd="0" presId="urn:microsoft.com/office/officeart/2005/8/layout/hierarchy1"/>
    <dgm:cxn modelId="{5F0B60A5-C88B-4DFD-842D-5E151DF4FBFA}" type="presOf" srcId="{8A412328-320E-4D51-992E-CAA6F6C5CFA7}" destId="{BBEEC959-FBCC-4770-BF19-6DC73F2FF8F8}" srcOrd="0" destOrd="0" presId="urn:microsoft.com/office/officeart/2005/8/layout/hierarchy1"/>
    <dgm:cxn modelId="{E8FC283C-96BB-49A7-921F-ED22B77525EC}" srcId="{81FA0701-21BA-4FF5-B91D-57BDE12356DA}" destId="{9897FBE0-F494-49F7-8FC3-1796F68313B2}" srcOrd="0" destOrd="0" parTransId="{7BE22C51-5A51-4BF7-BFFE-36958EE5EFF7}" sibTransId="{AED8265E-5CA0-4393-98E5-5BEA2055A330}"/>
    <dgm:cxn modelId="{6E7A83A2-747B-47E8-884C-74C7DD0C3732}" type="presOf" srcId="{EF086902-0E89-43F7-AD8A-D9E46D7518A8}" destId="{CCFE9E10-FAE8-43B0-B9CB-F6BB126881BB}" srcOrd="0" destOrd="0" presId="urn:microsoft.com/office/officeart/2005/8/layout/hierarchy1"/>
    <dgm:cxn modelId="{59B6B4F2-F04F-472A-BDD2-4FA6C8B9BC2E}" type="presOf" srcId="{81FA0701-21BA-4FF5-B91D-57BDE12356DA}" destId="{A71DF1E5-5658-4446-AB95-91A5EBCF7BB8}" srcOrd="0" destOrd="0" presId="urn:microsoft.com/office/officeart/2005/8/layout/hierarchy1"/>
    <dgm:cxn modelId="{8A28E508-9940-4115-B882-6E65941DF717}" type="presOf" srcId="{D8AA3894-FBD5-4E08-B2B7-E04FB3A1FB36}" destId="{ADBE2429-0126-466D-AEC1-E003EC21AC48}" srcOrd="0" destOrd="0" presId="urn:microsoft.com/office/officeart/2005/8/layout/hierarchy1"/>
    <dgm:cxn modelId="{676574EA-AA34-48B4-88CA-12DF4B3BB8B1}" type="presOf" srcId="{91E68CEB-4CB1-4824-B772-2BA536BE9A5D}" destId="{C7CAEE51-9B8C-4952-924E-7F6319C8CFEF}" srcOrd="0" destOrd="0" presId="urn:microsoft.com/office/officeart/2005/8/layout/hierarchy1"/>
    <dgm:cxn modelId="{242E267E-BA8E-44C9-A6EF-50BF4004DCC4}" srcId="{D8AA3894-FBD5-4E08-B2B7-E04FB3A1FB36}" destId="{EF086902-0E89-43F7-AD8A-D9E46D7518A8}" srcOrd="1" destOrd="0" parTransId="{9E62D19D-6097-4FA2-B7DA-DF9935804B7B}" sibTransId="{C725D09D-19A4-4E19-82AD-3206181F4F1C}"/>
    <dgm:cxn modelId="{F7E8C8BE-DBBA-4DDE-8426-47592E210E98}" srcId="{9897FBE0-F494-49F7-8FC3-1796F68313B2}" destId="{D8AA3894-FBD5-4E08-B2B7-E04FB3A1FB36}" srcOrd="0" destOrd="0" parTransId="{8A412328-320E-4D51-992E-CAA6F6C5CFA7}" sibTransId="{ADA537E1-DBAA-4A71-B557-E27B65EF5798}"/>
    <dgm:cxn modelId="{CD1F7286-05C3-49CE-B838-E306784D21FE}" type="presOf" srcId="{69C8242B-B904-4F81-B0D0-CCD12B5FD004}" destId="{D1CC1208-A709-4D2E-9FB0-F56EC5FA40BA}" srcOrd="0" destOrd="0" presId="urn:microsoft.com/office/officeart/2005/8/layout/hierarchy1"/>
    <dgm:cxn modelId="{7876BE1E-64F0-423B-9D5A-D735F46E5794}" srcId="{D8AA3894-FBD5-4E08-B2B7-E04FB3A1FB36}" destId="{69C8242B-B904-4F81-B0D0-CCD12B5FD004}" srcOrd="0" destOrd="0" parTransId="{8BA7F508-9BEF-471F-8502-E3D2B17B3D7D}" sibTransId="{6A56B59A-4FD8-4A6F-AA28-853EC119DC5A}"/>
    <dgm:cxn modelId="{5E7D3DD8-1680-44E1-B1B8-95815A727EFC}" type="presOf" srcId="{8BA7F508-9BEF-471F-8502-E3D2B17B3D7D}" destId="{5F94CE95-43ED-4204-AEC9-BA8BBF3341CD}" srcOrd="0" destOrd="0" presId="urn:microsoft.com/office/officeart/2005/8/layout/hierarchy1"/>
    <dgm:cxn modelId="{39F46362-A4CE-43E4-A51A-3D7FA5722F53}" srcId="{9897FBE0-F494-49F7-8FC3-1796F68313B2}" destId="{91E68CEB-4CB1-4824-B772-2BA536BE9A5D}" srcOrd="1" destOrd="0" parTransId="{69242F34-041D-4C42-915F-9A43E860BFA1}" sibTransId="{9F638DB7-476C-4D29-B90A-7120A6A49FA8}"/>
    <dgm:cxn modelId="{4161686D-1D26-43A0-9853-59946EA42C70}" type="presOf" srcId="{9897FBE0-F494-49F7-8FC3-1796F68313B2}" destId="{2C050220-F9BF-444F-90C9-8E63A4E691D3}" srcOrd="0" destOrd="0" presId="urn:microsoft.com/office/officeart/2005/8/layout/hierarchy1"/>
    <dgm:cxn modelId="{6002B725-2BF7-4472-B357-AB47F0A4F3B8}" type="presParOf" srcId="{A71DF1E5-5658-4446-AB95-91A5EBCF7BB8}" destId="{66A5926D-4D28-4262-90FF-834A9574C642}" srcOrd="0" destOrd="0" presId="urn:microsoft.com/office/officeart/2005/8/layout/hierarchy1"/>
    <dgm:cxn modelId="{DD5403BE-E863-42C4-9781-E3253A98D39F}" type="presParOf" srcId="{66A5926D-4D28-4262-90FF-834A9574C642}" destId="{7743A82A-0E9D-440D-A9C6-2F9261A617A6}" srcOrd="0" destOrd="0" presId="urn:microsoft.com/office/officeart/2005/8/layout/hierarchy1"/>
    <dgm:cxn modelId="{10BBF6B5-3517-4BB4-8A64-F4AF83143304}" type="presParOf" srcId="{7743A82A-0E9D-440D-A9C6-2F9261A617A6}" destId="{EE3D831B-9D6C-4167-97F1-984D9EBEF5EA}" srcOrd="0" destOrd="0" presId="urn:microsoft.com/office/officeart/2005/8/layout/hierarchy1"/>
    <dgm:cxn modelId="{762EE630-DBBF-4C27-B56D-95794A97A449}" type="presParOf" srcId="{7743A82A-0E9D-440D-A9C6-2F9261A617A6}" destId="{2C050220-F9BF-444F-90C9-8E63A4E691D3}" srcOrd="1" destOrd="0" presId="urn:microsoft.com/office/officeart/2005/8/layout/hierarchy1"/>
    <dgm:cxn modelId="{413F5B7F-1F20-497E-AD48-A9D320D02C5A}" type="presParOf" srcId="{66A5926D-4D28-4262-90FF-834A9574C642}" destId="{514505F5-6952-4F3C-A7E1-193CA8D9EC50}" srcOrd="1" destOrd="0" presId="urn:microsoft.com/office/officeart/2005/8/layout/hierarchy1"/>
    <dgm:cxn modelId="{A55AEAFA-0EA3-4B4F-ADEF-659092C8D736}" type="presParOf" srcId="{514505F5-6952-4F3C-A7E1-193CA8D9EC50}" destId="{BBEEC959-FBCC-4770-BF19-6DC73F2FF8F8}" srcOrd="0" destOrd="0" presId="urn:microsoft.com/office/officeart/2005/8/layout/hierarchy1"/>
    <dgm:cxn modelId="{501AB132-F8F7-48E8-BE68-3AF13A2E9D49}" type="presParOf" srcId="{514505F5-6952-4F3C-A7E1-193CA8D9EC50}" destId="{04E27BB2-0E5D-469A-A73A-44D15BED4729}" srcOrd="1" destOrd="0" presId="urn:microsoft.com/office/officeart/2005/8/layout/hierarchy1"/>
    <dgm:cxn modelId="{5A433CA5-15BE-4634-B57D-787F46F82FB5}" type="presParOf" srcId="{04E27BB2-0E5D-469A-A73A-44D15BED4729}" destId="{CBD26123-538F-457C-BA8A-B5E03942CFD6}" srcOrd="0" destOrd="0" presId="urn:microsoft.com/office/officeart/2005/8/layout/hierarchy1"/>
    <dgm:cxn modelId="{4E9780B2-ED78-4F5D-9AFC-72818E030B1A}" type="presParOf" srcId="{CBD26123-538F-457C-BA8A-B5E03942CFD6}" destId="{DBAEA416-C0F9-4B0F-AB6E-D586BE0F71B2}" srcOrd="0" destOrd="0" presId="urn:microsoft.com/office/officeart/2005/8/layout/hierarchy1"/>
    <dgm:cxn modelId="{16C19618-6872-4B3B-8A8A-3784FD56D4CE}" type="presParOf" srcId="{CBD26123-538F-457C-BA8A-B5E03942CFD6}" destId="{ADBE2429-0126-466D-AEC1-E003EC21AC48}" srcOrd="1" destOrd="0" presId="urn:microsoft.com/office/officeart/2005/8/layout/hierarchy1"/>
    <dgm:cxn modelId="{D4C1A5E0-00F5-4B93-8583-5F5A25189C19}" type="presParOf" srcId="{04E27BB2-0E5D-469A-A73A-44D15BED4729}" destId="{DB3BB57C-0967-44C6-9A47-68B4F0900E0F}" srcOrd="1" destOrd="0" presId="urn:microsoft.com/office/officeart/2005/8/layout/hierarchy1"/>
    <dgm:cxn modelId="{435AD4C0-5139-465F-92D0-4C4ED6D463D6}" type="presParOf" srcId="{DB3BB57C-0967-44C6-9A47-68B4F0900E0F}" destId="{5F94CE95-43ED-4204-AEC9-BA8BBF3341CD}" srcOrd="0" destOrd="0" presId="urn:microsoft.com/office/officeart/2005/8/layout/hierarchy1"/>
    <dgm:cxn modelId="{6AD884B3-4711-4E0C-95F2-8BC928936BA0}" type="presParOf" srcId="{DB3BB57C-0967-44C6-9A47-68B4F0900E0F}" destId="{FF40B3F8-BE60-4ABC-8FC4-FEC54799A95E}" srcOrd="1" destOrd="0" presId="urn:microsoft.com/office/officeart/2005/8/layout/hierarchy1"/>
    <dgm:cxn modelId="{FA692DA8-47A9-46D7-8A32-529DA103C414}" type="presParOf" srcId="{FF40B3F8-BE60-4ABC-8FC4-FEC54799A95E}" destId="{C5696FC1-701B-4EB2-BAF5-9F68E7B8EA31}" srcOrd="0" destOrd="0" presId="urn:microsoft.com/office/officeart/2005/8/layout/hierarchy1"/>
    <dgm:cxn modelId="{9C6E9915-166A-478F-A853-910E3294C626}" type="presParOf" srcId="{C5696FC1-701B-4EB2-BAF5-9F68E7B8EA31}" destId="{72D33A61-C85A-480A-BB47-6EFFA1F2D8F4}" srcOrd="0" destOrd="0" presId="urn:microsoft.com/office/officeart/2005/8/layout/hierarchy1"/>
    <dgm:cxn modelId="{127E0589-6E19-476C-AE35-066DFAD15C44}" type="presParOf" srcId="{C5696FC1-701B-4EB2-BAF5-9F68E7B8EA31}" destId="{D1CC1208-A709-4D2E-9FB0-F56EC5FA40BA}" srcOrd="1" destOrd="0" presId="urn:microsoft.com/office/officeart/2005/8/layout/hierarchy1"/>
    <dgm:cxn modelId="{BBFBD5F4-4564-4F0F-A34F-F9C29ADFA806}" type="presParOf" srcId="{FF40B3F8-BE60-4ABC-8FC4-FEC54799A95E}" destId="{69D52461-29F9-4244-BDD0-59E0F7D6E3AB}" srcOrd="1" destOrd="0" presId="urn:microsoft.com/office/officeart/2005/8/layout/hierarchy1"/>
    <dgm:cxn modelId="{33B2AEE5-9F7A-4304-A885-A11359A156B9}" type="presParOf" srcId="{DB3BB57C-0967-44C6-9A47-68B4F0900E0F}" destId="{67276D90-A9DB-4FA8-9EF3-2409A2637476}" srcOrd="2" destOrd="0" presId="urn:microsoft.com/office/officeart/2005/8/layout/hierarchy1"/>
    <dgm:cxn modelId="{A0F99EC2-33F9-4742-AD96-82FF6C70190C}" type="presParOf" srcId="{DB3BB57C-0967-44C6-9A47-68B4F0900E0F}" destId="{FAEA887D-7BB8-41E8-A738-D628C34266AA}" srcOrd="3" destOrd="0" presId="urn:microsoft.com/office/officeart/2005/8/layout/hierarchy1"/>
    <dgm:cxn modelId="{3E8304AE-9795-4BB4-A7EA-561595A8C0B2}" type="presParOf" srcId="{FAEA887D-7BB8-41E8-A738-D628C34266AA}" destId="{7B1109FF-D6F8-45E1-8F70-5C69331B2D13}" srcOrd="0" destOrd="0" presId="urn:microsoft.com/office/officeart/2005/8/layout/hierarchy1"/>
    <dgm:cxn modelId="{EC2F2F9E-6519-4F63-8F7B-6E4F469D8F99}" type="presParOf" srcId="{7B1109FF-D6F8-45E1-8F70-5C69331B2D13}" destId="{51016350-B780-4C56-8FD0-1C9CD8102693}" srcOrd="0" destOrd="0" presId="urn:microsoft.com/office/officeart/2005/8/layout/hierarchy1"/>
    <dgm:cxn modelId="{0BF98B0B-B956-410D-8F03-7E632AF18E02}" type="presParOf" srcId="{7B1109FF-D6F8-45E1-8F70-5C69331B2D13}" destId="{CCFE9E10-FAE8-43B0-B9CB-F6BB126881BB}" srcOrd="1" destOrd="0" presId="urn:microsoft.com/office/officeart/2005/8/layout/hierarchy1"/>
    <dgm:cxn modelId="{68517A18-8D1E-429D-B5FE-8DA80DEB14DC}" type="presParOf" srcId="{FAEA887D-7BB8-41E8-A738-D628C34266AA}" destId="{3F48A41D-B443-44C0-A3BF-69C08BCE2C7B}" srcOrd="1" destOrd="0" presId="urn:microsoft.com/office/officeart/2005/8/layout/hierarchy1"/>
    <dgm:cxn modelId="{32CA6475-A7EB-44C6-96EA-5720512DE7C5}" type="presParOf" srcId="{514505F5-6952-4F3C-A7E1-193CA8D9EC50}" destId="{C9FB6F01-74A1-45E3-B078-F0F5A3428538}" srcOrd="2" destOrd="0" presId="urn:microsoft.com/office/officeart/2005/8/layout/hierarchy1"/>
    <dgm:cxn modelId="{F80BAA86-0063-44C2-8CF3-95AF5AB24202}" type="presParOf" srcId="{514505F5-6952-4F3C-A7E1-193CA8D9EC50}" destId="{5CB1E4C4-66C1-4BFE-8B8F-D7CE582B5408}" srcOrd="3" destOrd="0" presId="urn:microsoft.com/office/officeart/2005/8/layout/hierarchy1"/>
    <dgm:cxn modelId="{91CD9BAD-4F98-40AD-9A56-233B07F937E0}" type="presParOf" srcId="{5CB1E4C4-66C1-4BFE-8B8F-D7CE582B5408}" destId="{3ED8A835-6579-41DB-A541-09CBD5C4C2D1}" srcOrd="0" destOrd="0" presId="urn:microsoft.com/office/officeart/2005/8/layout/hierarchy1"/>
    <dgm:cxn modelId="{DADA7534-E519-4715-A632-854F028B50B6}" type="presParOf" srcId="{3ED8A835-6579-41DB-A541-09CBD5C4C2D1}" destId="{B75AEA6B-02D5-433C-83C9-7D22C99C81CA}" srcOrd="0" destOrd="0" presId="urn:microsoft.com/office/officeart/2005/8/layout/hierarchy1"/>
    <dgm:cxn modelId="{045DFE51-37CB-440C-961A-D669DAE28A30}" type="presParOf" srcId="{3ED8A835-6579-41DB-A541-09CBD5C4C2D1}" destId="{C7CAEE51-9B8C-4952-924E-7F6319C8CFEF}" srcOrd="1" destOrd="0" presId="urn:microsoft.com/office/officeart/2005/8/layout/hierarchy1"/>
    <dgm:cxn modelId="{91DB7D49-2D11-4027-B44A-B900C51707AA}" type="presParOf" srcId="{5CB1E4C4-66C1-4BFE-8B8F-D7CE582B5408}" destId="{14C91C9D-A163-4271-AB23-1394D70F7F70}"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D25C2-3AE4-462F-BA6F-983570C74D3A}" type="datetimeFigureOut">
              <a:rPr lang="fr-FR" smtClean="0"/>
              <a:t>18/10/2025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5F419-D410-46F3-861A-E2DEADA475D6}"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E741B51-7F84-431D-E584-39F33ABE417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DCDEC228-24F9-7A1A-E474-C1B4E6250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EF73AC8C-8A0F-715B-99A9-BE6F2B73E21B}"/>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5" name="Espace réservé du pied de page 4">
            <a:extLst>
              <a:ext uri="{FF2B5EF4-FFF2-40B4-BE49-F238E27FC236}">
                <a16:creationId xmlns:a16="http://schemas.microsoft.com/office/drawing/2014/main" xmlns="" id="{2ED5B197-AF2E-70E5-D9C0-35302CB465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D3698E7-75B9-69BA-97E9-1E1E5EFEE887}"/>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428476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B3CBB58-BEFC-C259-2C17-C022D5E8440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64F50C81-AD21-A7AB-AB12-8346255705D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9C2CB4C0-C315-779D-6994-CD09F6F8DFCA}"/>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5" name="Espace réservé du pied de page 4">
            <a:extLst>
              <a:ext uri="{FF2B5EF4-FFF2-40B4-BE49-F238E27FC236}">
                <a16:creationId xmlns:a16="http://schemas.microsoft.com/office/drawing/2014/main" xmlns="" id="{96D93114-5EB8-1DF8-3447-B7BCD5F7AB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7AE4927E-7BAC-4E29-2F50-07B9C939181C}"/>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20186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909F2922-37F8-71FB-801B-F7EDE28A85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A4A5B53E-4F18-D3EA-0668-7FA62CAE8F2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F303D81-8E75-BEC3-9C6C-9E679015393D}"/>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5" name="Espace réservé du pied de page 4">
            <a:extLst>
              <a:ext uri="{FF2B5EF4-FFF2-40B4-BE49-F238E27FC236}">
                <a16:creationId xmlns:a16="http://schemas.microsoft.com/office/drawing/2014/main" xmlns="" id="{2CBA9D2B-2557-C83B-412A-DC7685454B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C560C3FF-1DE0-AB79-0CF3-058E14494672}"/>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325766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B7BA37-DDDB-D097-A380-8887B23654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67F69822-CFF6-736A-EBD4-F29B0D1133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F0E1D4B-3FDA-42C5-DD9F-6270D42ABA19}"/>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5" name="Espace réservé du pied de page 4">
            <a:extLst>
              <a:ext uri="{FF2B5EF4-FFF2-40B4-BE49-F238E27FC236}">
                <a16:creationId xmlns:a16="http://schemas.microsoft.com/office/drawing/2014/main" xmlns="" id="{7948B7EE-63DF-E61E-A203-2E16C18576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FA60A49-F9BE-CA3E-A97E-659093DC5195}"/>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132683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5722C4C-4353-DE51-F5CC-F8CF3E01C1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0E25CA56-5734-394E-9DEB-B5FE71F46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21BADE8B-EA63-8775-0A7A-CC87C377B0DC}"/>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5" name="Espace réservé du pied de page 4">
            <a:extLst>
              <a:ext uri="{FF2B5EF4-FFF2-40B4-BE49-F238E27FC236}">
                <a16:creationId xmlns:a16="http://schemas.microsoft.com/office/drawing/2014/main" xmlns="" id="{DAAB94CE-D41E-591B-3358-A2D155FB0C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F6BBBE2-B8F0-E28C-D16F-41E279C841E4}"/>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6221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A0EEC9-0AC5-1B0F-35F5-6224792C9A0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FC8AF98-F511-5CB1-ECE6-B4B1F68F37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0DBEC7EB-F5B9-BBDD-AFB6-5A6310FFA20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861E750C-AF72-FE37-46B2-75DEEB3BB94F}"/>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6" name="Espace réservé du pied de page 5">
            <a:extLst>
              <a:ext uri="{FF2B5EF4-FFF2-40B4-BE49-F238E27FC236}">
                <a16:creationId xmlns:a16="http://schemas.microsoft.com/office/drawing/2014/main" xmlns="" id="{D2F85459-0F20-D12B-ECD6-731B3242B3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7AA26319-EBEB-5821-7AE0-DE957B9359DC}"/>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271659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BED4785-66D5-E136-5523-1A7A08D0F41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2590D79C-EFD8-1FC3-9857-981153F3B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FB6A7AA0-0D5C-534B-A55F-AA304BEFF15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F48E1D41-9F12-D9E6-B931-E03583A03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FABC5946-40E5-DE38-11AB-2E2535785A4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DF6D94DC-3E6C-0CDE-5B2D-2CB5ED9A843B}"/>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8" name="Espace réservé du pied de page 7">
            <a:extLst>
              <a:ext uri="{FF2B5EF4-FFF2-40B4-BE49-F238E27FC236}">
                <a16:creationId xmlns:a16="http://schemas.microsoft.com/office/drawing/2014/main" xmlns="" id="{4B8528AA-4EBD-27E3-5CED-2A8FE7A458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8845D939-FD17-0CB5-4605-0ED3A981E5A1}"/>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422037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EFB602-C5AF-196A-F96A-4BE27543815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FB69DB88-8829-FA42-DC1F-95AD9AB744EB}"/>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4" name="Espace réservé du pied de page 3">
            <a:extLst>
              <a:ext uri="{FF2B5EF4-FFF2-40B4-BE49-F238E27FC236}">
                <a16:creationId xmlns:a16="http://schemas.microsoft.com/office/drawing/2014/main" xmlns="" id="{C5CE6028-DCE2-40BF-DE1A-A95E00088A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C77CE622-E260-4CD3-2DC4-AE97C09B5E25}"/>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159274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5A52A6B5-486E-C175-14F2-CA896EE5C4B8}"/>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3" name="Espace réservé du pied de page 2">
            <a:extLst>
              <a:ext uri="{FF2B5EF4-FFF2-40B4-BE49-F238E27FC236}">
                <a16:creationId xmlns:a16="http://schemas.microsoft.com/office/drawing/2014/main" xmlns="" id="{863D2E7D-5DB3-6D41-F17F-9587704D94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B91F40A3-9EEA-93C7-FA6B-FAD3CF2645F2}"/>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123676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C94426-0E4B-2409-CF0E-DF9573FD16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619B07BA-48B1-BDD8-2593-81603D532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62370D3D-4544-2207-1BBE-C8D710BB8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32FF3C00-AC26-EC32-4B81-0B994D615B6E}"/>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6" name="Espace réservé du pied de page 5">
            <a:extLst>
              <a:ext uri="{FF2B5EF4-FFF2-40B4-BE49-F238E27FC236}">
                <a16:creationId xmlns:a16="http://schemas.microsoft.com/office/drawing/2014/main" xmlns="" id="{F7C03A88-328B-0351-5550-D46719FA99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32853934-6FE2-99B6-FC85-7A6C5373F23C}"/>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320718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B4F706-309D-60D1-19D4-2FC8CFE5F2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5ECC068E-F2D0-E750-C06D-54DBB17AAA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6B49F0AA-1219-25A9-0ED0-75396DDC4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DF4A10AF-350C-9F9E-277F-10F145950925}"/>
              </a:ext>
            </a:extLst>
          </p:cNvPr>
          <p:cNvSpPr>
            <a:spLocks noGrp="1"/>
          </p:cNvSpPr>
          <p:nvPr>
            <p:ph type="dt" sz="half" idx="10"/>
          </p:nvPr>
        </p:nvSpPr>
        <p:spPr/>
        <p:txBody>
          <a:bodyPr/>
          <a:lstStyle/>
          <a:p>
            <a:fld id="{A5D471DD-2B76-EC46-A281-502153535006}" type="datetimeFigureOut">
              <a:rPr lang="fr-FR" smtClean="0"/>
              <a:pPr/>
              <a:t>18/10/2025</a:t>
            </a:fld>
            <a:endParaRPr lang="fr-FR"/>
          </a:p>
        </p:txBody>
      </p:sp>
      <p:sp>
        <p:nvSpPr>
          <p:cNvPr id="6" name="Espace réservé du pied de page 5">
            <a:extLst>
              <a:ext uri="{FF2B5EF4-FFF2-40B4-BE49-F238E27FC236}">
                <a16:creationId xmlns:a16="http://schemas.microsoft.com/office/drawing/2014/main" xmlns="" id="{889BC099-F715-7153-B0E0-F798A3D81F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1EA65B7-CBA7-764E-86D5-518FAF8605D0}"/>
              </a:ext>
            </a:extLst>
          </p:cNvPr>
          <p:cNvSpPr>
            <a:spLocks noGrp="1"/>
          </p:cNvSpPr>
          <p:nvPr>
            <p:ph type="sldNum" sz="quarter" idx="12"/>
          </p:nvPr>
        </p:nvSpPr>
        <p:spPr/>
        <p:txBody>
          <a:body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321985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11F46E8-1E53-57E6-BAE7-FAFFEA627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D62D46F9-6971-926D-6776-E89AE687B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BE81247-4B34-6749-DE8B-D03BE1009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471DD-2B76-EC46-A281-502153535006}" type="datetimeFigureOut">
              <a:rPr lang="fr-FR" smtClean="0"/>
              <a:pPr/>
              <a:t>18/10/2025</a:t>
            </a:fld>
            <a:endParaRPr lang="fr-FR"/>
          </a:p>
        </p:txBody>
      </p:sp>
      <p:sp>
        <p:nvSpPr>
          <p:cNvPr id="5" name="Espace réservé du pied de page 4">
            <a:extLst>
              <a:ext uri="{FF2B5EF4-FFF2-40B4-BE49-F238E27FC236}">
                <a16:creationId xmlns:a16="http://schemas.microsoft.com/office/drawing/2014/main" xmlns="" id="{9B24D9DA-5AB9-1642-3369-9441AF551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637FCA8-26BE-DCE9-1C6E-D481431EC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DB463-2C8A-7D44-818D-7F4DEAD15437}" type="slidenum">
              <a:rPr lang="fr-FR" smtClean="0"/>
              <a:pPr/>
              <a:t>‹N°›</a:t>
            </a:fld>
            <a:endParaRPr lang="fr-FR"/>
          </a:p>
        </p:txBody>
      </p:sp>
    </p:spTree>
    <p:extLst>
      <p:ext uri="{BB962C8B-B14F-4D97-AF65-F5344CB8AC3E}">
        <p14:creationId xmlns:p14="http://schemas.microsoft.com/office/powerpoint/2010/main" xmlns="" val="81974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31C6A104-DE63-0B81-3101-477293E09F0A}"/>
              </a:ext>
            </a:extLst>
          </p:cNvPr>
          <p:cNvPicPr>
            <a:picLocks noChangeAspect="1"/>
          </p:cNvPicPr>
          <p:nvPr/>
        </p:nvPicPr>
        <p:blipFill>
          <a:blip r:embed="rId2"/>
          <a:stretch>
            <a:fillRect/>
          </a:stretch>
        </p:blipFill>
        <p:spPr>
          <a:xfrm>
            <a:off x="6456557" y="-606502"/>
            <a:ext cx="6369204" cy="6369204"/>
          </a:xfrm>
          <a:prstGeom prst="rect">
            <a:avLst/>
          </a:prstGeom>
        </p:spPr>
      </p:pic>
      <p:pic>
        <p:nvPicPr>
          <p:cNvPr id="5" name="Image 4">
            <a:extLst>
              <a:ext uri="{FF2B5EF4-FFF2-40B4-BE49-F238E27FC236}">
                <a16:creationId xmlns:a16="http://schemas.microsoft.com/office/drawing/2014/main" xmlns="" id="{CC72A72D-5391-695C-4701-3A47C576178D}"/>
              </a:ext>
            </a:extLst>
          </p:cNvPr>
          <p:cNvPicPr>
            <a:picLocks noChangeAspect="1"/>
          </p:cNvPicPr>
          <p:nvPr/>
        </p:nvPicPr>
        <p:blipFill>
          <a:blip r:embed="rId3"/>
          <a:stretch>
            <a:fillRect/>
          </a:stretch>
        </p:blipFill>
        <p:spPr>
          <a:xfrm>
            <a:off x="256478" y="257407"/>
            <a:ext cx="304800" cy="990600"/>
          </a:xfrm>
          <a:prstGeom prst="rect">
            <a:avLst/>
          </a:prstGeom>
        </p:spPr>
      </p:pic>
      <p:pic>
        <p:nvPicPr>
          <p:cNvPr id="6" name="Image 5">
            <a:extLst>
              <a:ext uri="{FF2B5EF4-FFF2-40B4-BE49-F238E27FC236}">
                <a16:creationId xmlns:a16="http://schemas.microsoft.com/office/drawing/2014/main" xmlns="" id="{00E4BEB7-41EA-9B5B-319E-F44821C9CCC0}"/>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050AFF0F-7091-6E7C-966A-2DA0D6C666EF}"/>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10" name="Image 9">
            <a:extLst>
              <a:ext uri="{FF2B5EF4-FFF2-40B4-BE49-F238E27FC236}">
                <a16:creationId xmlns:a16="http://schemas.microsoft.com/office/drawing/2014/main" xmlns="" id="{53CFEC53-B30F-8F02-C721-E0EF6DD7A2D7}"/>
              </a:ext>
            </a:extLst>
          </p:cNvPr>
          <p:cNvPicPr>
            <a:picLocks noChangeAspect="1"/>
          </p:cNvPicPr>
          <p:nvPr/>
        </p:nvPicPr>
        <p:blipFill>
          <a:blip r:embed="rId6"/>
          <a:stretch>
            <a:fillRect/>
          </a:stretch>
        </p:blipFill>
        <p:spPr>
          <a:xfrm>
            <a:off x="1204332" y="1760015"/>
            <a:ext cx="5801949" cy="2860361"/>
          </a:xfrm>
          <a:prstGeom prst="rect">
            <a:avLst/>
          </a:prstGeom>
        </p:spPr>
      </p:pic>
      <p:pic>
        <p:nvPicPr>
          <p:cNvPr id="11" name="Image 10">
            <a:extLst>
              <a:ext uri="{FF2B5EF4-FFF2-40B4-BE49-F238E27FC236}">
                <a16:creationId xmlns:a16="http://schemas.microsoft.com/office/drawing/2014/main" xmlns="" id="{32DF809E-5163-A8C6-AB96-16EC1338F88F}"/>
              </a:ext>
            </a:extLst>
          </p:cNvPr>
          <p:cNvPicPr>
            <a:picLocks noChangeAspect="1"/>
          </p:cNvPicPr>
          <p:nvPr/>
        </p:nvPicPr>
        <p:blipFill>
          <a:blip r:embed="rId7"/>
          <a:stretch>
            <a:fillRect/>
          </a:stretch>
        </p:blipFill>
        <p:spPr>
          <a:xfrm>
            <a:off x="1204332" y="5762702"/>
            <a:ext cx="3356517" cy="796329"/>
          </a:xfrm>
          <a:prstGeom prst="rect">
            <a:avLst/>
          </a:prstGeom>
        </p:spPr>
      </p:pic>
      <p:pic>
        <p:nvPicPr>
          <p:cNvPr id="13" name="Image 12">
            <a:extLst>
              <a:ext uri="{FF2B5EF4-FFF2-40B4-BE49-F238E27FC236}">
                <a16:creationId xmlns:a16="http://schemas.microsoft.com/office/drawing/2014/main" xmlns="" id="{229211F7-A753-2373-1245-45AEB397A5DB}"/>
              </a:ext>
            </a:extLst>
          </p:cNvPr>
          <p:cNvPicPr>
            <a:picLocks noChangeAspect="1"/>
          </p:cNvPicPr>
          <p:nvPr/>
        </p:nvPicPr>
        <p:blipFill>
          <a:blip r:embed="rId8"/>
          <a:stretch>
            <a:fillRect/>
          </a:stretch>
        </p:blipFill>
        <p:spPr>
          <a:xfrm>
            <a:off x="1204331" y="4951821"/>
            <a:ext cx="7017037" cy="579184"/>
          </a:xfrm>
          <a:prstGeom prst="rect">
            <a:avLst/>
          </a:prstGeom>
        </p:spPr>
      </p:pic>
    </p:spTree>
    <p:extLst>
      <p:ext uri="{BB962C8B-B14F-4D97-AF65-F5344CB8AC3E}">
        <p14:creationId xmlns:p14="http://schemas.microsoft.com/office/powerpoint/2010/main" xmlns="" val="36335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6" name="Google Shape;218;p10"/>
          <p:cNvSpPr>
            <a:spLocks noChangeArrowheads="1"/>
          </p:cNvSpPr>
          <p:nvPr/>
        </p:nvSpPr>
        <p:spPr bwMode="auto">
          <a:xfrm>
            <a:off x="1091682" y="1420164"/>
            <a:ext cx="10580915" cy="892512"/>
          </a:xfrm>
          <a:prstGeom prst="rect">
            <a:avLst/>
          </a:prstGeom>
          <a:noFill/>
          <a:ln w="9525">
            <a:noFill/>
            <a:round/>
            <a:headEnd type="none" w="sm" len="sm"/>
            <a:tailEnd type="none" w="sm" len="sm"/>
          </a:ln>
        </p:spPr>
        <p:txBody>
          <a:bodyPr wrap="square" lIns="91425" tIns="45700" rIns="91425" bIns="45700">
            <a:spAutoFit/>
          </a:bodyPr>
          <a:lstStyle/>
          <a:p>
            <a:pPr algn="ctr">
              <a:spcAft>
                <a:spcPct val="0"/>
              </a:spcAft>
              <a:buClr>
                <a:srgbClr val="000000"/>
              </a:buClr>
              <a:buFont typeface="Arial" charset="0"/>
              <a:buNone/>
            </a:pPr>
            <a:r>
              <a:rPr lang="fr-FR" sz="3200" dirty="0" smtClean="0">
                <a:solidFill>
                  <a:srgbClr val="7030A0"/>
                </a:solidFill>
                <a:latin typeface="Berlin Sans FB Demi" pitchFamily="34" charset="0"/>
                <a:cs typeface="Calibri" pitchFamily="34" charset="0"/>
                <a:sym typeface="Calibri" pitchFamily="34" charset="0"/>
              </a:rPr>
              <a:t>Périodes de référence</a:t>
            </a:r>
          </a:p>
          <a:p>
            <a:pPr>
              <a:spcAft>
                <a:spcPct val="0"/>
              </a:spcAft>
              <a:buClr>
                <a:srgbClr val="000000"/>
              </a:buClr>
              <a:buFont typeface="Arial" charset="0"/>
              <a:buNone/>
            </a:pPr>
            <a:r>
              <a:rPr lang="fr-FR" sz="2000" b="1" dirty="0" smtClean="0">
                <a:solidFill>
                  <a:srgbClr val="7030A0"/>
                </a:solidFill>
                <a:latin typeface="Calibri" pitchFamily="34" charset="0"/>
                <a:cs typeface="Calibri" pitchFamily="34" charset="0"/>
              </a:rPr>
              <a:t>     </a:t>
            </a:r>
          </a:p>
        </p:txBody>
      </p:sp>
      <p:sp>
        <p:nvSpPr>
          <p:cNvPr id="10" name="Espace réservé du contenu 2"/>
          <p:cNvSpPr txBox="1">
            <a:spLocks noGrp="1"/>
          </p:cNvSpPr>
          <p:nvPr>
            <p:ph idx="1"/>
          </p:nvPr>
        </p:nvSpPr>
        <p:spPr>
          <a:xfrm>
            <a:off x="446930" y="1910248"/>
            <a:ext cx="11857037" cy="4024021"/>
          </a:xfrm>
        </p:spPr>
        <p:txBody>
          <a:bodyPr>
            <a:normAutofit lnSpcReduction="10000"/>
          </a:bodyPr>
          <a:lstStyle/>
          <a:p>
            <a:pPr algn="ctr" rtl="1">
              <a:spcAft>
                <a:spcPct val="0"/>
              </a:spcAft>
              <a:buClr>
                <a:srgbClr val="000000"/>
              </a:buClr>
            </a:pPr>
            <a:endParaRPr lang="ar-MA" dirty="0" smtClean="0">
              <a:solidFill>
                <a:schemeClr val="accent2"/>
              </a:solidFill>
              <a:latin typeface="Arial" charset="0"/>
              <a:cs typeface="Arial" charset="0"/>
            </a:endParaRPr>
          </a:p>
          <a:p>
            <a:pPr>
              <a:spcAft>
                <a:spcPct val="0"/>
              </a:spcAft>
              <a:buClr>
                <a:srgbClr val="000000"/>
              </a:buClr>
              <a:buFont typeface="Arial" charset="0"/>
              <a:buNone/>
            </a:pPr>
            <a:r>
              <a:rPr lang="fr-FR" sz="2100" b="1" dirty="0" smtClean="0">
                <a:solidFill>
                  <a:schemeClr val="tx1"/>
                </a:solidFill>
                <a:latin typeface="Calibri" pitchFamily="34" charset="0"/>
                <a:cs typeface="Calibri" pitchFamily="34" charset="0"/>
              </a:rPr>
              <a:t>Les </a:t>
            </a:r>
            <a:r>
              <a:rPr lang="fr-FR" sz="2100" b="1" dirty="0" smtClean="0">
                <a:solidFill>
                  <a:schemeClr val="tx1"/>
                </a:solidFill>
                <a:latin typeface="Calibri" pitchFamily="34" charset="0"/>
                <a:cs typeface="Calibri" pitchFamily="34" charset="0"/>
              </a:rPr>
              <a:t>informations sur les dépenses doivent concerner une année entière </a:t>
            </a:r>
          </a:p>
          <a:p>
            <a:pPr>
              <a:spcAft>
                <a:spcPct val="0"/>
              </a:spcAft>
              <a:buClr>
                <a:srgbClr val="7030A0"/>
              </a:buClr>
            </a:pPr>
            <a:r>
              <a:rPr lang="fr-FR" sz="2100" dirty="0" smtClean="0">
                <a:solidFill>
                  <a:schemeClr val="tx1"/>
                </a:solidFill>
                <a:latin typeface="Calibri" pitchFamily="34" charset="0"/>
                <a:cs typeface="Calibri" pitchFamily="34" charset="0"/>
              </a:rPr>
              <a:t>Le recours aux période de rappel/de référence en raison de la difficulté de collecter des données précises sur les dépenses de manière rétrospective sur une années ;</a:t>
            </a:r>
          </a:p>
          <a:p>
            <a:pPr>
              <a:spcAft>
                <a:spcPct val="0"/>
              </a:spcAft>
              <a:buClr>
                <a:srgbClr val="7030A0"/>
              </a:buClr>
            </a:pPr>
            <a:r>
              <a:rPr lang="fr-FR" sz="2100" b="1" dirty="0" smtClean="0">
                <a:solidFill>
                  <a:schemeClr val="tx1"/>
                </a:solidFill>
                <a:latin typeface="Calibri" pitchFamily="34" charset="0"/>
                <a:cs typeface="Calibri" pitchFamily="34" charset="0"/>
              </a:rPr>
              <a:t>Le choix </a:t>
            </a:r>
            <a:r>
              <a:rPr lang="fr-FR" sz="2100" dirty="0" smtClean="0">
                <a:solidFill>
                  <a:schemeClr val="tx1"/>
                </a:solidFill>
                <a:latin typeface="Calibri" pitchFamily="34" charset="0"/>
                <a:cs typeface="Calibri" pitchFamily="34" charset="0"/>
              </a:rPr>
              <a:t>de la période de référence est lié à la </a:t>
            </a:r>
            <a:r>
              <a:rPr lang="fr-FR" sz="2100" b="1" dirty="0" smtClean="0">
                <a:solidFill>
                  <a:schemeClr val="tx1"/>
                </a:solidFill>
                <a:latin typeface="Calibri" pitchFamily="34" charset="0"/>
                <a:cs typeface="Calibri" pitchFamily="34" charset="0"/>
              </a:rPr>
              <a:t>fréquence ou au rythme de consommation</a:t>
            </a:r>
            <a:r>
              <a:rPr lang="fr-FR" sz="2100" dirty="0" smtClean="0">
                <a:solidFill>
                  <a:schemeClr val="tx1"/>
                </a:solidFill>
                <a:latin typeface="Calibri" pitchFamily="34" charset="0"/>
                <a:cs typeface="Calibri" pitchFamily="34" charset="0"/>
              </a:rPr>
              <a:t> d’un bien ou d’un service par les ménages.</a:t>
            </a:r>
          </a:p>
          <a:p>
            <a:pPr>
              <a:spcAft>
                <a:spcPct val="0"/>
              </a:spcAft>
              <a:buClr>
                <a:srgbClr val="000000"/>
              </a:buClr>
              <a:buFont typeface="Arial" charset="0"/>
              <a:buNone/>
            </a:pPr>
            <a:r>
              <a:rPr lang="fr-FR" sz="2100" b="1" dirty="0" smtClean="0">
                <a:solidFill>
                  <a:schemeClr val="tx1"/>
                </a:solidFill>
                <a:latin typeface="Calibri" pitchFamily="34" charset="0"/>
                <a:cs typeface="Calibri" pitchFamily="34" charset="0"/>
              </a:rPr>
              <a:t>Dans cette étude, on a adopté :</a:t>
            </a:r>
          </a:p>
          <a:p>
            <a:pPr>
              <a:spcAft>
                <a:spcPct val="0"/>
              </a:spcAft>
              <a:buClr>
                <a:srgbClr val="7030A0"/>
              </a:buClr>
            </a:pPr>
            <a:r>
              <a:rPr lang="fr-FR" sz="2100" dirty="0" smtClean="0">
                <a:solidFill>
                  <a:schemeClr val="tx1"/>
                </a:solidFill>
                <a:latin typeface="Calibri" pitchFamily="34" charset="0"/>
                <a:cs typeface="Calibri" pitchFamily="34" charset="0"/>
              </a:rPr>
              <a:t>Des périodes de référence </a:t>
            </a:r>
            <a:r>
              <a:rPr lang="fr-FR" sz="2100" b="1" dirty="0" smtClean="0">
                <a:solidFill>
                  <a:schemeClr val="tx1"/>
                </a:solidFill>
                <a:latin typeface="Calibri" pitchFamily="34" charset="0"/>
                <a:cs typeface="Calibri" pitchFamily="34" charset="0"/>
              </a:rPr>
              <a:t>prédéfinies</a:t>
            </a:r>
            <a:r>
              <a:rPr lang="fr-FR" sz="2100" dirty="0" smtClean="0">
                <a:solidFill>
                  <a:schemeClr val="tx1"/>
                </a:solidFill>
                <a:latin typeface="Calibri" pitchFamily="34" charset="0"/>
                <a:cs typeface="Calibri" pitchFamily="34" charset="0"/>
              </a:rPr>
              <a:t> dans le questionnaire : logement, énergie, santé, dépenses alimentaires, non alimentaires , …</a:t>
            </a:r>
          </a:p>
          <a:p>
            <a:pPr>
              <a:spcAft>
                <a:spcPct val="0"/>
              </a:spcAft>
              <a:buClr>
                <a:srgbClr val="7030A0"/>
              </a:buClr>
            </a:pPr>
            <a:r>
              <a:rPr lang="fr-FR" sz="2100" dirty="0" smtClean="0">
                <a:solidFill>
                  <a:schemeClr val="tx1"/>
                </a:solidFill>
                <a:latin typeface="Calibri" pitchFamily="34" charset="0"/>
                <a:cs typeface="Calibri" pitchFamily="34" charset="0"/>
              </a:rPr>
              <a:t>Des périodes de référence </a:t>
            </a:r>
            <a:r>
              <a:rPr lang="fr-FR" sz="2100" b="1" dirty="0" smtClean="0">
                <a:solidFill>
                  <a:schemeClr val="tx1"/>
                </a:solidFill>
                <a:latin typeface="Calibri" pitchFamily="34" charset="0"/>
                <a:cs typeface="Calibri" pitchFamily="34" charset="0"/>
              </a:rPr>
              <a:t>définies par le ménage </a:t>
            </a:r>
            <a:r>
              <a:rPr lang="fr-FR" sz="2100" dirty="0" smtClean="0">
                <a:solidFill>
                  <a:schemeClr val="tx1"/>
                </a:solidFill>
                <a:latin typeface="Calibri" pitchFamily="34" charset="0"/>
                <a:cs typeface="Calibri" pitchFamily="34" charset="0"/>
              </a:rPr>
              <a:t>concerné selon son rythme habituel d’acquisition : frais de scolarité, …</a:t>
            </a:r>
          </a:p>
        </p:txBody>
      </p:sp>
    </p:spTree>
    <p:extLst>
      <p:ext uri="{BB962C8B-B14F-4D97-AF65-F5344CB8AC3E}">
        <p14:creationId xmlns:p14="http://schemas.microsoft.com/office/powerpoint/2010/main" xmlns="" val="3725384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9" name="Titre 1"/>
          <p:cNvSpPr>
            <a:spLocks noGrp="1"/>
          </p:cNvSpPr>
          <p:nvPr>
            <p:ph type="title"/>
          </p:nvPr>
        </p:nvSpPr>
        <p:spPr>
          <a:xfrm>
            <a:off x="0" y="1034467"/>
            <a:ext cx="12055151" cy="792163"/>
          </a:xfrm>
        </p:spPr>
        <p:txBody>
          <a:bodyPr>
            <a:noAutofit/>
          </a:bodyPr>
          <a:lstStyle/>
          <a:p>
            <a:pPr marL="139700" eaLnBrk="1" fontAlgn="auto" hangingPunct="1">
              <a:lnSpc>
                <a:spcPct val="115000"/>
              </a:lnSpc>
              <a:buFont typeface="Calibri"/>
              <a:buNone/>
              <a:defRPr/>
            </a:pPr>
            <a:r>
              <a:rPr lang="fr-FR" sz="2000" dirty="0" smtClean="0">
                <a:solidFill>
                  <a:srgbClr val="7030A0"/>
                </a:solidFill>
                <a:latin typeface="Times New Roman" pitchFamily="18" charset="0"/>
                <a:cs typeface="Arial" charset="0"/>
                <a:sym typeface="Calibri"/>
              </a:rPr>
              <a:t/>
            </a:r>
            <a:br>
              <a:rPr lang="fr-FR" sz="2000" dirty="0" smtClean="0">
                <a:solidFill>
                  <a:srgbClr val="7030A0"/>
                </a:solidFill>
                <a:latin typeface="Times New Roman" pitchFamily="18" charset="0"/>
                <a:cs typeface="Arial" charset="0"/>
                <a:sym typeface="Calibri"/>
              </a:rPr>
            </a:br>
            <a:r>
              <a:rPr lang="fr-FR" sz="2000" dirty="0" smtClean="0">
                <a:solidFill>
                  <a:srgbClr val="7030A0"/>
                </a:solidFill>
                <a:latin typeface="Berlin Sans FB Demi" pitchFamily="34" charset="0"/>
                <a:cs typeface="Calibri" pitchFamily="34" charset="0"/>
                <a:sym typeface="Calibri"/>
              </a:rPr>
              <a:t>Classification Marocaine des dépenses individuelles des ménages par fonction de consommation</a:t>
            </a:r>
            <a:r>
              <a:rPr lang="fr-FR" sz="2000" dirty="0" smtClean="0">
                <a:solidFill>
                  <a:srgbClr val="7030A0"/>
                </a:solidFill>
                <a:latin typeface="Berlin Sans FB Demi" pitchFamily="34" charset="0"/>
                <a:ea typeface="Times New Roman" pitchFamily="18" charset="0"/>
                <a:cs typeface="Arial" charset="0"/>
                <a:sym typeface="Calibri"/>
              </a:rPr>
              <a:t/>
            </a:r>
            <a:br>
              <a:rPr lang="fr-FR" sz="2000" dirty="0" smtClean="0">
                <a:solidFill>
                  <a:srgbClr val="7030A0"/>
                </a:solidFill>
                <a:latin typeface="Berlin Sans FB Demi" pitchFamily="34" charset="0"/>
                <a:ea typeface="Times New Roman" pitchFamily="18" charset="0"/>
                <a:cs typeface="Arial" charset="0"/>
                <a:sym typeface="Calibri"/>
              </a:rPr>
            </a:br>
            <a:endParaRPr lang="fr-FR" sz="2000" dirty="0" smtClean="0">
              <a:solidFill>
                <a:srgbClr val="7030A0"/>
              </a:solidFill>
              <a:latin typeface="Berlin Sans FB Demi" pitchFamily="34" charset="0"/>
              <a:ea typeface="Times New Roman" pitchFamily="18" charset="0"/>
              <a:cs typeface="Arial" charset="0"/>
              <a:sym typeface="Calibri"/>
            </a:endParaRPr>
          </a:p>
        </p:txBody>
      </p:sp>
      <p:sp>
        <p:nvSpPr>
          <p:cNvPr id="10" name="Espace réservé du contenu 2"/>
          <p:cNvSpPr>
            <a:spLocks noGrp="1"/>
          </p:cNvSpPr>
          <p:nvPr>
            <p:ph idx="1"/>
          </p:nvPr>
        </p:nvSpPr>
        <p:spPr>
          <a:xfrm>
            <a:off x="346237" y="1556042"/>
            <a:ext cx="10972800" cy="5172075"/>
          </a:xfrm>
        </p:spPr>
        <p:txBody>
          <a:bodyPr>
            <a:normAutofit fontScale="92500" lnSpcReduction="10000"/>
          </a:bodyPr>
          <a:lstStyle/>
          <a:p>
            <a:pPr marL="0" indent="0" eaLnBrk="1" fontAlgn="auto" hangingPunct="1">
              <a:buFontTx/>
              <a:buNone/>
              <a:defRPr/>
            </a:pPr>
            <a:r>
              <a:rPr lang="fr-FR" sz="1900" b="1" dirty="0" smtClean="0">
                <a:solidFill>
                  <a:schemeClr val="tx1"/>
                </a:solidFill>
                <a:latin typeface="Calibri"/>
                <a:ea typeface="Calibri"/>
                <a:cs typeface="Calibri"/>
                <a:sym typeface="Calibri"/>
              </a:rPr>
              <a:t>Les dépenses de consommation sont structurées selon les divisions suivantes</a:t>
            </a:r>
            <a:r>
              <a:rPr lang="fr-FR" sz="2200" b="1" dirty="0" smtClean="0">
                <a:solidFill>
                  <a:schemeClr val="tx1"/>
                </a:solidFill>
                <a:latin typeface="Calibri"/>
                <a:ea typeface="Calibri"/>
                <a:cs typeface="Calibri"/>
                <a:sym typeface="Calibri"/>
              </a:rPr>
              <a:t>:</a:t>
            </a:r>
            <a:endParaRPr lang="fr-FR" sz="2200" b="1" dirty="0">
              <a:solidFill>
                <a:schemeClr val="tx1"/>
              </a:solidFill>
              <a:latin typeface="Calibri"/>
              <a:ea typeface="Calibri"/>
              <a:cs typeface="Calibri"/>
              <a:sym typeface="Calibri"/>
            </a:endParaRPr>
          </a:p>
          <a:p>
            <a:pPr marL="0" indent="0" eaLnBrk="1" fontAlgn="auto" hangingPunct="1">
              <a:buFontTx/>
              <a:buNone/>
              <a:defRPr/>
            </a:pPr>
            <a:r>
              <a:rPr lang="fr-FR" sz="1700" b="1" dirty="0" smtClean="0">
                <a:solidFill>
                  <a:schemeClr val="tx1"/>
                </a:solidFill>
                <a:latin typeface="Calibri"/>
                <a:ea typeface="Calibri"/>
                <a:cs typeface="Calibri"/>
                <a:sym typeface="Calibri"/>
              </a:rPr>
              <a:t>01 - Aliments </a:t>
            </a:r>
            <a:r>
              <a:rPr lang="fr-FR" sz="1700" b="1" dirty="0">
                <a:solidFill>
                  <a:schemeClr val="tx1"/>
                </a:solidFill>
                <a:latin typeface="Calibri"/>
                <a:ea typeface="Calibri"/>
                <a:cs typeface="Calibri"/>
                <a:sym typeface="Calibri"/>
              </a:rPr>
              <a:t>et boissons non alcoolisées</a:t>
            </a:r>
          </a:p>
          <a:p>
            <a:pPr marL="0" indent="0" eaLnBrk="1" fontAlgn="auto" hangingPunct="1">
              <a:buFontTx/>
              <a:buNone/>
              <a:defRPr/>
            </a:pPr>
            <a:r>
              <a:rPr lang="fr-FR" sz="1700" b="1" dirty="0">
                <a:solidFill>
                  <a:schemeClr val="tx1"/>
                </a:solidFill>
                <a:latin typeface="Calibri"/>
                <a:ea typeface="Calibri"/>
                <a:cs typeface="Calibri"/>
                <a:sym typeface="Calibri"/>
              </a:rPr>
              <a:t>02- Boissons alcoolisées, tabac et stupéfiants</a:t>
            </a:r>
          </a:p>
          <a:p>
            <a:pPr marL="0" indent="0" eaLnBrk="1" fontAlgn="auto" hangingPunct="1">
              <a:buFontTx/>
              <a:buNone/>
              <a:defRPr/>
            </a:pPr>
            <a:r>
              <a:rPr lang="fr-FR" sz="1700" b="1" dirty="0">
                <a:solidFill>
                  <a:schemeClr val="tx1"/>
                </a:solidFill>
                <a:latin typeface="Calibri"/>
                <a:ea typeface="Calibri"/>
                <a:cs typeface="Calibri"/>
                <a:sym typeface="Calibri"/>
              </a:rPr>
              <a:t>03- Habillement et chaussures</a:t>
            </a:r>
          </a:p>
          <a:p>
            <a:pPr marL="0" indent="0" eaLnBrk="1" fontAlgn="auto" hangingPunct="1">
              <a:buFontTx/>
              <a:buNone/>
              <a:defRPr/>
            </a:pPr>
            <a:r>
              <a:rPr lang="fr-FR" sz="1700" b="1" dirty="0" smtClean="0">
                <a:solidFill>
                  <a:schemeClr val="tx1"/>
                </a:solidFill>
                <a:latin typeface="Calibri"/>
                <a:ea typeface="Calibri"/>
                <a:cs typeface="Calibri"/>
                <a:sym typeface="Calibri"/>
              </a:rPr>
              <a:t>04- </a:t>
            </a:r>
            <a:r>
              <a:rPr lang="fr-FR" sz="1700" b="1" dirty="0">
                <a:solidFill>
                  <a:schemeClr val="tx1"/>
                </a:solidFill>
                <a:latin typeface="Calibri"/>
                <a:ea typeface="Calibri"/>
                <a:cs typeface="Calibri"/>
                <a:sym typeface="Calibri"/>
              </a:rPr>
              <a:t>Logement, eau, électricité, gaz et autres combustibles</a:t>
            </a:r>
          </a:p>
          <a:p>
            <a:pPr marL="0" indent="0" eaLnBrk="1" fontAlgn="auto" hangingPunct="1">
              <a:buFontTx/>
              <a:buNone/>
              <a:defRPr/>
            </a:pPr>
            <a:r>
              <a:rPr lang="fr-FR" sz="1700" b="1" dirty="0" smtClean="0">
                <a:solidFill>
                  <a:schemeClr val="tx1"/>
                </a:solidFill>
                <a:latin typeface="Calibri"/>
                <a:ea typeface="Calibri"/>
                <a:cs typeface="Calibri"/>
                <a:sym typeface="Calibri"/>
              </a:rPr>
              <a:t>05- </a:t>
            </a:r>
            <a:r>
              <a:rPr lang="fr-FR" sz="1700" b="1" dirty="0">
                <a:solidFill>
                  <a:schemeClr val="tx1"/>
                </a:solidFill>
                <a:latin typeface="Calibri"/>
                <a:ea typeface="Calibri"/>
                <a:cs typeface="Calibri"/>
                <a:sym typeface="Calibri"/>
              </a:rPr>
              <a:t>Ameublement, équipements ménagers et entretien ménager courant</a:t>
            </a:r>
          </a:p>
          <a:p>
            <a:pPr marL="0" indent="0" eaLnBrk="1" fontAlgn="auto" hangingPunct="1">
              <a:buFontTx/>
              <a:buNone/>
              <a:defRPr/>
            </a:pPr>
            <a:r>
              <a:rPr lang="fr-FR" sz="1700" b="1" dirty="0" smtClean="0">
                <a:solidFill>
                  <a:schemeClr val="tx1"/>
                </a:solidFill>
                <a:latin typeface="Calibri"/>
                <a:ea typeface="Calibri"/>
                <a:cs typeface="Calibri"/>
                <a:sym typeface="Calibri"/>
              </a:rPr>
              <a:t>06- </a:t>
            </a:r>
            <a:r>
              <a:rPr lang="fr-FR" sz="1700" b="1" dirty="0">
                <a:solidFill>
                  <a:schemeClr val="tx1"/>
                </a:solidFill>
                <a:latin typeface="Calibri"/>
                <a:ea typeface="Calibri"/>
                <a:cs typeface="Calibri"/>
                <a:sym typeface="Calibri"/>
              </a:rPr>
              <a:t>Santé</a:t>
            </a:r>
          </a:p>
          <a:p>
            <a:pPr marL="0" indent="0" eaLnBrk="1" fontAlgn="auto" hangingPunct="1">
              <a:buFontTx/>
              <a:buNone/>
              <a:defRPr/>
            </a:pPr>
            <a:r>
              <a:rPr lang="fr-FR" sz="1700" b="1" dirty="0" smtClean="0">
                <a:solidFill>
                  <a:schemeClr val="tx1"/>
                </a:solidFill>
                <a:latin typeface="Calibri"/>
                <a:ea typeface="Calibri"/>
                <a:cs typeface="Calibri"/>
                <a:sym typeface="Calibri"/>
              </a:rPr>
              <a:t>07- </a:t>
            </a:r>
            <a:r>
              <a:rPr lang="fr-FR" sz="1700" b="1" dirty="0">
                <a:solidFill>
                  <a:schemeClr val="tx1"/>
                </a:solidFill>
                <a:latin typeface="Calibri"/>
                <a:ea typeface="Calibri"/>
                <a:cs typeface="Calibri"/>
                <a:sym typeface="Calibri"/>
              </a:rPr>
              <a:t>Transport</a:t>
            </a:r>
          </a:p>
          <a:p>
            <a:pPr marL="0" indent="0" eaLnBrk="1" fontAlgn="auto" hangingPunct="1">
              <a:buFontTx/>
              <a:buNone/>
              <a:defRPr/>
            </a:pPr>
            <a:r>
              <a:rPr lang="fr-FR" sz="1700" b="1" dirty="0" smtClean="0">
                <a:solidFill>
                  <a:schemeClr val="tx1"/>
                </a:solidFill>
                <a:latin typeface="Calibri"/>
                <a:ea typeface="Calibri"/>
                <a:cs typeface="Calibri"/>
                <a:sym typeface="Calibri"/>
              </a:rPr>
              <a:t>08- </a:t>
            </a:r>
            <a:r>
              <a:rPr lang="fr-FR" sz="1700" b="1" dirty="0">
                <a:solidFill>
                  <a:schemeClr val="tx1"/>
                </a:solidFill>
                <a:latin typeface="Calibri"/>
                <a:ea typeface="Calibri"/>
                <a:cs typeface="Calibri"/>
                <a:sym typeface="Calibri"/>
              </a:rPr>
              <a:t>Information et communication</a:t>
            </a:r>
          </a:p>
          <a:p>
            <a:pPr marL="0" indent="0" eaLnBrk="1" fontAlgn="auto" hangingPunct="1">
              <a:buFontTx/>
              <a:buNone/>
              <a:defRPr/>
            </a:pPr>
            <a:r>
              <a:rPr lang="fr-FR" sz="1700" b="1" dirty="0" smtClean="0">
                <a:solidFill>
                  <a:schemeClr val="tx1"/>
                </a:solidFill>
                <a:latin typeface="Calibri"/>
                <a:ea typeface="Calibri"/>
                <a:cs typeface="Calibri"/>
                <a:sym typeface="Calibri"/>
              </a:rPr>
              <a:t>09- </a:t>
            </a:r>
            <a:r>
              <a:rPr lang="fr-FR" sz="1700" b="1" dirty="0">
                <a:solidFill>
                  <a:schemeClr val="tx1"/>
                </a:solidFill>
                <a:latin typeface="Calibri"/>
                <a:ea typeface="Calibri"/>
                <a:cs typeface="Calibri"/>
                <a:sym typeface="Calibri"/>
              </a:rPr>
              <a:t>Loisirs, sport et culture</a:t>
            </a:r>
          </a:p>
          <a:p>
            <a:pPr marL="0" indent="0" eaLnBrk="1" fontAlgn="auto" hangingPunct="1">
              <a:buFontTx/>
              <a:buNone/>
              <a:defRPr/>
            </a:pPr>
            <a:r>
              <a:rPr lang="fr-FR" sz="1700" b="1" dirty="0" smtClean="0">
                <a:solidFill>
                  <a:schemeClr val="tx1"/>
                </a:solidFill>
                <a:latin typeface="Calibri"/>
                <a:ea typeface="Calibri"/>
                <a:cs typeface="Calibri"/>
                <a:sym typeface="Calibri"/>
              </a:rPr>
              <a:t>10- </a:t>
            </a:r>
            <a:r>
              <a:rPr lang="fr-FR" sz="1700" b="1" dirty="0">
                <a:solidFill>
                  <a:schemeClr val="tx1"/>
                </a:solidFill>
                <a:latin typeface="Calibri"/>
                <a:ea typeface="Calibri"/>
                <a:cs typeface="Calibri"/>
                <a:sym typeface="Calibri"/>
              </a:rPr>
              <a:t>Services éducatifs</a:t>
            </a:r>
          </a:p>
          <a:p>
            <a:pPr marL="0" indent="0" eaLnBrk="1" fontAlgn="auto" hangingPunct="1">
              <a:buFontTx/>
              <a:buNone/>
              <a:defRPr/>
            </a:pPr>
            <a:r>
              <a:rPr lang="fr-FR" sz="1700" b="1" dirty="0" smtClean="0">
                <a:solidFill>
                  <a:schemeClr val="tx1"/>
                </a:solidFill>
                <a:latin typeface="Calibri"/>
                <a:ea typeface="Calibri"/>
                <a:cs typeface="Calibri"/>
                <a:sym typeface="Calibri"/>
              </a:rPr>
              <a:t>11- </a:t>
            </a:r>
            <a:r>
              <a:rPr lang="fr-FR" sz="1700" b="1" dirty="0">
                <a:solidFill>
                  <a:schemeClr val="tx1"/>
                </a:solidFill>
                <a:latin typeface="Calibri"/>
                <a:ea typeface="Calibri"/>
                <a:cs typeface="Calibri"/>
                <a:sym typeface="Calibri"/>
              </a:rPr>
              <a:t>Services de restauration et </a:t>
            </a:r>
            <a:r>
              <a:rPr lang="fr-FR" sz="1700" b="1" dirty="0" smtClean="0">
                <a:solidFill>
                  <a:schemeClr val="tx1"/>
                </a:solidFill>
                <a:latin typeface="Calibri"/>
                <a:ea typeface="Calibri"/>
                <a:cs typeface="Calibri"/>
                <a:sym typeface="Calibri"/>
              </a:rPr>
              <a:t>d'hébergement</a:t>
            </a:r>
          </a:p>
          <a:p>
            <a:pPr marL="0" indent="0" eaLnBrk="1" fontAlgn="auto" hangingPunct="1">
              <a:lnSpc>
                <a:spcPct val="115000"/>
              </a:lnSpc>
              <a:buFontTx/>
              <a:buNone/>
              <a:defRPr/>
            </a:pPr>
            <a:r>
              <a:rPr lang="fr-FR" sz="1700" b="1" dirty="0" smtClean="0">
                <a:solidFill>
                  <a:schemeClr val="tx1"/>
                </a:solidFill>
                <a:latin typeface="Calibri"/>
                <a:ea typeface="Calibri"/>
                <a:cs typeface="Calibri"/>
                <a:sym typeface="Calibri"/>
              </a:rPr>
              <a:t>12- </a:t>
            </a:r>
            <a:r>
              <a:rPr lang="fr-FR" sz="1700" b="1" dirty="0">
                <a:solidFill>
                  <a:schemeClr val="tx1"/>
                </a:solidFill>
                <a:latin typeface="Calibri"/>
                <a:ea typeface="Calibri"/>
                <a:cs typeface="Calibri"/>
                <a:sym typeface="Calibri"/>
              </a:rPr>
              <a:t>Assurances et services financiers</a:t>
            </a:r>
          </a:p>
          <a:p>
            <a:pPr marL="0" indent="0" eaLnBrk="1" fontAlgn="auto" hangingPunct="1">
              <a:lnSpc>
                <a:spcPct val="115000"/>
              </a:lnSpc>
              <a:buFontTx/>
              <a:buNone/>
              <a:defRPr/>
            </a:pPr>
            <a:r>
              <a:rPr lang="fr-FR" sz="1700" b="1" dirty="0" smtClean="0">
                <a:solidFill>
                  <a:schemeClr val="tx1"/>
                </a:solidFill>
                <a:latin typeface="Calibri"/>
                <a:ea typeface="Calibri"/>
                <a:cs typeface="Calibri"/>
                <a:sym typeface="Calibri"/>
              </a:rPr>
              <a:t>13-Soins </a:t>
            </a:r>
            <a:r>
              <a:rPr lang="fr-FR" sz="1700" b="1" dirty="0">
                <a:solidFill>
                  <a:schemeClr val="tx1"/>
                </a:solidFill>
                <a:latin typeface="Calibri"/>
                <a:ea typeface="Calibri"/>
                <a:cs typeface="Calibri"/>
                <a:sym typeface="Calibri"/>
              </a:rPr>
              <a:t>personnels, protection sociale et biens divers</a:t>
            </a:r>
          </a:p>
          <a:p>
            <a:pPr marL="0" indent="0" eaLnBrk="1" fontAlgn="auto" hangingPunct="1">
              <a:buFontTx/>
              <a:buNone/>
              <a:defRPr/>
            </a:pPr>
            <a:r>
              <a:rPr lang="fr-FR" sz="1700" b="1" dirty="0" smtClean="0">
                <a:solidFill>
                  <a:schemeClr val="tx1"/>
                </a:solidFill>
                <a:latin typeface="Calibri"/>
                <a:ea typeface="Calibri"/>
                <a:cs typeface="Calibri"/>
                <a:sym typeface="Calibri"/>
              </a:rPr>
              <a:t>14- </a:t>
            </a:r>
            <a:r>
              <a:rPr lang="fr-FR" sz="1700" b="1" dirty="0">
                <a:solidFill>
                  <a:schemeClr val="tx1"/>
                </a:solidFill>
                <a:latin typeface="Calibri"/>
                <a:ea typeface="Calibri"/>
                <a:cs typeface="Calibri"/>
                <a:sym typeface="Calibri"/>
              </a:rPr>
              <a:t>D</a:t>
            </a:r>
            <a:r>
              <a:rPr lang="fr-FR" sz="1700" b="1" dirty="0" smtClean="0">
                <a:solidFill>
                  <a:schemeClr val="tx1"/>
                </a:solidFill>
                <a:latin typeface="Calibri"/>
                <a:ea typeface="Calibri"/>
                <a:cs typeface="Calibri"/>
                <a:sym typeface="Calibri"/>
              </a:rPr>
              <a:t>épenses non destinées à la consommation: </a:t>
            </a:r>
            <a:r>
              <a:rPr lang="fr-FR" sz="1700" b="1" dirty="0" smtClean="0">
                <a:solidFill>
                  <a:schemeClr val="dk1"/>
                </a:solidFill>
                <a:latin typeface="Calibri"/>
                <a:ea typeface="Calibri"/>
                <a:cs typeface="Calibri"/>
                <a:sym typeface="Calibri"/>
              </a:rPr>
              <a:t>Paiements </a:t>
            </a:r>
            <a:r>
              <a:rPr lang="fr-FR" sz="1700" b="1" dirty="0">
                <a:solidFill>
                  <a:schemeClr val="dk1"/>
                </a:solidFill>
                <a:latin typeface="Calibri"/>
                <a:ea typeface="Calibri"/>
                <a:cs typeface="Calibri"/>
                <a:sym typeface="Calibri"/>
              </a:rPr>
              <a:t>fiscaux, transferts et remboursement des </a:t>
            </a:r>
            <a:r>
              <a:rPr lang="fr-FR" sz="1700" b="1" dirty="0" smtClean="0">
                <a:solidFill>
                  <a:schemeClr val="dk1"/>
                </a:solidFill>
                <a:latin typeface="Calibri"/>
                <a:ea typeface="Calibri"/>
                <a:cs typeface="Calibri"/>
                <a:sym typeface="Calibri"/>
              </a:rPr>
              <a:t>prêts (n</a:t>
            </a:r>
            <a:r>
              <a:rPr lang="fr-FR" sz="1700" b="1" dirty="0" smtClean="0">
                <a:solidFill>
                  <a:schemeClr val="tx1"/>
                </a:solidFill>
                <a:latin typeface="Calibri"/>
                <a:ea typeface="Calibri"/>
                <a:cs typeface="Calibri"/>
                <a:sym typeface="Calibri"/>
              </a:rPr>
              <a:t>on </a:t>
            </a:r>
            <a:r>
              <a:rPr lang="fr-FR" sz="1700" b="1" dirty="0">
                <a:solidFill>
                  <a:schemeClr val="tx1"/>
                </a:solidFill>
                <a:latin typeface="Calibri"/>
                <a:ea typeface="Calibri"/>
                <a:cs typeface="Calibri"/>
                <a:sym typeface="Calibri"/>
              </a:rPr>
              <a:t>liés à l'exercice d'activité </a:t>
            </a:r>
            <a:r>
              <a:rPr lang="fr-FR" sz="1700" b="1" dirty="0" smtClean="0">
                <a:solidFill>
                  <a:schemeClr val="tx1"/>
                </a:solidFill>
                <a:latin typeface="Calibri"/>
                <a:ea typeface="Calibri"/>
                <a:cs typeface="Calibri"/>
                <a:sym typeface="Calibri"/>
              </a:rPr>
              <a:t>professionnelle).</a:t>
            </a:r>
            <a:r>
              <a:rPr lang="fr-FR" sz="1700" b="1" dirty="0">
                <a:solidFill>
                  <a:schemeClr val="tx1"/>
                </a:solidFill>
                <a:latin typeface="Calibri"/>
                <a:ea typeface="Calibri"/>
                <a:cs typeface="Calibri"/>
                <a:sym typeface="Calibri"/>
              </a:rPr>
              <a:t> </a:t>
            </a:r>
          </a:p>
          <a:p>
            <a:pPr eaLnBrk="1" fontAlgn="auto" hangingPunct="1">
              <a:buFont typeface="Arial"/>
              <a:buChar char="•"/>
              <a:defRPr/>
            </a:pPr>
            <a:endParaRPr lang="fr-FR" sz="1550" b="1"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xmlns="" val="3725384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9" name="Rectangle 2"/>
          <p:cNvSpPr txBox="1">
            <a:spLocks noGrp="1" noChangeArrowheads="1"/>
          </p:cNvSpPr>
          <p:nvPr>
            <p:ph type="title"/>
          </p:nvPr>
        </p:nvSpPr>
        <p:spPr>
          <a:xfrm>
            <a:off x="0" y="971614"/>
            <a:ext cx="11203376" cy="917575"/>
          </a:xfrm>
        </p:spPr>
        <p:txBody>
          <a:bodyPr/>
          <a:lstStyle/>
          <a:p>
            <a:pPr algn="ctr" eaLnBrk="1" hangingPunct="1">
              <a:spcBef>
                <a:spcPct val="0"/>
              </a:spcBef>
              <a:spcAft>
                <a:spcPct val="0"/>
              </a:spcAft>
              <a:buClr>
                <a:srgbClr val="000000"/>
              </a:buClr>
              <a:buFont typeface="Calibri" pitchFamily="34" charset="0"/>
              <a:buNone/>
            </a:pPr>
            <a:r>
              <a:rPr lang="fr-FR" sz="2800" dirty="0" smtClean="0">
                <a:solidFill>
                  <a:srgbClr val="7030A0"/>
                </a:solidFill>
                <a:latin typeface="Berlin Sans FB Demi" pitchFamily="34" charset="0"/>
                <a:cs typeface="Calibri" pitchFamily="34" charset="0"/>
                <a:sym typeface="Calibri" pitchFamily="34" charset="0"/>
              </a:rPr>
              <a:t>Plan d’échantillonnage</a:t>
            </a:r>
            <a:endParaRPr lang="en-US" sz="2800" dirty="0" smtClean="0">
              <a:solidFill>
                <a:srgbClr val="7030A0"/>
              </a:solidFill>
              <a:latin typeface="Berlin Sans FB Demi" pitchFamily="34" charset="0"/>
              <a:cs typeface="Calibri" pitchFamily="34" charset="0"/>
              <a:sym typeface="Calibri" pitchFamily="34" charset="0"/>
            </a:endParaRPr>
          </a:p>
        </p:txBody>
      </p:sp>
      <p:sp>
        <p:nvSpPr>
          <p:cNvPr id="10" name="Rectangle 3"/>
          <p:cNvSpPr txBox="1">
            <a:spLocks noChangeArrowheads="1"/>
          </p:cNvSpPr>
          <p:nvPr/>
        </p:nvSpPr>
        <p:spPr>
          <a:xfrm>
            <a:off x="335902" y="1998729"/>
            <a:ext cx="11197058" cy="3963533"/>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ct val="0"/>
              </a:spcAft>
              <a:buClr>
                <a:srgbClr val="7030A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Champ de l’enquête: </a:t>
            </a:r>
            <a:r>
              <a:rPr kumimoji="0" lang="fr-FR"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Tout le territoire du Royaume du Maroc</a:t>
            </a:r>
          </a:p>
          <a:p>
            <a:pPr marL="228600" marR="0" lvl="0" indent="-228600" algn="just" defTabSz="914400" rtl="0" eaLnBrk="1" fontAlgn="auto" latinLnBrk="0" hangingPunct="1">
              <a:lnSpc>
                <a:spcPct val="90000"/>
              </a:lnSpc>
              <a:spcBef>
                <a:spcPts val="1000"/>
              </a:spcBef>
              <a:spcAft>
                <a:spcPct val="0"/>
              </a:spcAft>
              <a:buClr>
                <a:srgbClr val="7030A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 Unité d’observation: </a:t>
            </a:r>
            <a:r>
              <a:rPr kumimoji="0" lang="fr-FR"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les  « Ménages ordinaires »  résidant au Maroc. Les « Ménages collectifs » ( casernes militaires, maisons de bienfaisances, cités universitaires,….)</a:t>
            </a:r>
            <a:r>
              <a:rPr kumimoji="0" lang="ar-MA"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 </a:t>
            </a:r>
            <a:r>
              <a:rPr kumimoji="0" lang="fr-FR"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ont été exclus du champ de l’enquête</a:t>
            </a:r>
          </a:p>
          <a:p>
            <a:pPr marL="228600" marR="0" lvl="0" indent="-228600" algn="just" defTabSz="914400" rtl="0" eaLnBrk="1" fontAlgn="auto" latinLnBrk="0" hangingPunct="1">
              <a:lnSpc>
                <a:spcPct val="90000"/>
              </a:lnSpc>
              <a:spcBef>
                <a:spcPts val="1000"/>
              </a:spcBef>
              <a:spcAft>
                <a:spcPct val="0"/>
              </a:spcAft>
              <a:buClr>
                <a:srgbClr val="7030A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Taille de l’échantillon: </a:t>
            </a:r>
            <a:r>
              <a:rPr kumimoji="0" lang="fr-FR"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18 036 ménages assurant une représentativité au niveau des diverses couches sociales et régions du pays</a:t>
            </a:r>
          </a:p>
          <a:p>
            <a:pPr marL="228600" marR="0" lvl="0" indent="-228600" algn="just" defTabSz="914400" rtl="0" eaLnBrk="1" fontAlgn="auto" latinLnBrk="0" hangingPunct="1">
              <a:lnSpc>
                <a:spcPct val="90000"/>
              </a:lnSpc>
              <a:spcBef>
                <a:spcPts val="1000"/>
              </a:spcBef>
              <a:spcAft>
                <a:spcPct val="0"/>
              </a:spcAft>
              <a:buClr>
                <a:srgbClr val="7030A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Plan de sondage: </a:t>
            </a:r>
            <a:r>
              <a:rPr kumimoji="0" lang="fr-FR"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sondage stratifié à 2 degrés, avec :</a:t>
            </a:r>
          </a:p>
          <a:p>
            <a:pPr marL="1143000" lvl="2" indent="-228600" algn="just">
              <a:lnSpc>
                <a:spcPct val="90000"/>
              </a:lnSpc>
              <a:spcBef>
                <a:spcPts val="1000"/>
              </a:spcBef>
              <a:spcAft>
                <a:spcPct val="0"/>
              </a:spcAft>
              <a:buClr>
                <a:srgbClr val="7030A0"/>
              </a:buClr>
              <a:buFont typeface="Arial" panose="020B0604020202020204" pitchFamily="34" charset="0"/>
              <a:buChar char="•"/>
              <a:defRPr/>
            </a:pPr>
            <a:r>
              <a:rPr kumimoji="0" lang="fr-FR"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Le premier degré : tirage de 1503 UT parmi plus de 70 000 UT de l’échantillon maitre de 2025. Il s'agit de zones géographiques délimitées composées en moyenne de 125 ménages  ;</a:t>
            </a:r>
          </a:p>
          <a:p>
            <a:pPr marL="1143000" lvl="2" indent="-228600" algn="just">
              <a:lnSpc>
                <a:spcPct val="90000"/>
              </a:lnSpc>
              <a:spcBef>
                <a:spcPts val="1000"/>
              </a:spcBef>
              <a:spcAft>
                <a:spcPct val="0"/>
              </a:spcAft>
              <a:buClr>
                <a:srgbClr val="7030A0"/>
              </a:buClr>
              <a:buFont typeface="Arial" panose="020B0604020202020204" pitchFamily="34" charset="0"/>
              <a:buChar char="•"/>
              <a:defRPr/>
            </a:pPr>
            <a:r>
              <a:rPr kumimoji="0" lang="fr-FR"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 Le deuxième degré :il consiste à réaliser un dénombrement de tous les ménages constituant l’UT pour en tirer aléatoirement 12 ménages selon un tirage systématique à probabilité égale. </a:t>
            </a:r>
          </a:p>
          <a:p>
            <a:pPr marL="228600" marR="0" lvl="0" indent="-228600" algn="l" defTabSz="914400" rtl="0" eaLnBrk="1" fontAlgn="auto" latinLnBrk="0" hangingPunct="1">
              <a:lnSpc>
                <a:spcPct val="90000"/>
              </a:lnSpc>
              <a:spcBef>
                <a:spcPts val="1000"/>
              </a:spcBef>
              <a:spcAft>
                <a:spcPct val="0"/>
              </a:spcAft>
              <a:buClr>
                <a:srgbClr val="000000"/>
              </a:buClr>
              <a:buSzTx/>
              <a:buFontTx/>
              <a:buNone/>
              <a:tabLst/>
              <a:defRPr/>
            </a:pPr>
            <a:endParaRPr kumimoji="0" lang="fr-FR" sz="20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pitchFamily="34" charset="0"/>
            </a:endParaRPr>
          </a:p>
        </p:txBody>
      </p:sp>
    </p:spTree>
    <p:extLst>
      <p:ext uri="{BB962C8B-B14F-4D97-AF65-F5344CB8AC3E}">
        <p14:creationId xmlns:p14="http://schemas.microsoft.com/office/powerpoint/2010/main" xmlns="" val="372538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9" name="Rectangle 2"/>
          <p:cNvSpPr txBox="1">
            <a:spLocks noGrp="1" noChangeArrowheads="1"/>
          </p:cNvSpPr>
          <p:nvPr>
            <p:ph type="title"/>
          </p:nvPr>
        </p:nvSpPr>
        <p:spPr>
          <a:xfrm>
            <a:off x="0" y="887638"/>
            <a:ext cx="11203376" cy="917575"/>
          </a:xfrm>
        </p:spPr>
        <p:txBody>
          <a:bodyPr/>
          <a:lstStyle/>
          <a:p>
            <a:pPr algn="ctr" eaLnBrk="1" hangingPunct="1">
              <a:spcBef>
                <a:spcPct val="0"/>
              </a:spcBef>
              <a:spcAft>
                <a:spcPct val="0"/>
              </a:spcAft>
              <a:buClr>
                <a:srgbClr val="000000"/>
              </a:buClr>
              <a:buFont typeface="Calibri" pitchFamily="34" charset="0"/>
              <a:buNone/>
            </a:pPr>
            <a:r>
              <a:rPr lang="fr-FR" sz="2800" dirty="0" smtClean="0">
                <a:solidFill>
                  <a:srgbClr val="7030A0"/>
                </a:solidFill>
                <a:latin typeface="Berlin Sans FB Demi" pitchFamily="34" charset="0"/>
                <a:cs typeface="Calibri" pitchFamily="34" charset="0"/>
                <a:sym typeface="Calibri" pitchFamily="34" charset="0"/>
              </a:rPr>
              <a:t>Plan </a:t>
            </a:r>
            <a:r>
              <a:rPr lang="fr-FR" sz="2800" dirty="0" smtClean="0">
                <a:solidFill>
                  <a:srgbClr val="7030A0"/>
                </a:solidFill>
                <a:latin typeface="Berlin Sans FB Demi" pitchFamily="34" charset="0"/>
                <a:cs typeface="Calibri" pitchFamily="34" charset="0"/>
                <a:sym typeface="Calibri" pitchFamily="34" charset="0"/>
              </a:rPr>
              <a:t>d’échantillonnage (suite)</a:t>
            </a:r>
            <a:endParaRPr lang="en-US" sz="2800" dirty="0" smtClean="0">
              <a:solidFill>
                <a:srgbClr val="7030A0"/>
              </a:solidFill>
              <a:latin typeface="Berlin Sans FB Demi" pitchFamily="34" charset="0"/>
              <a:cs typeface="Calibri" pitchFamily="34" charset="0"/>
              <a:sym typeface="Calibri" pitchFamily="34" charset="0"/>
            </a:endParaRPr>
          </a:p>
        </p:txBody>
      </p:sp>
      <p:sp>
        <p:nvSpPr>
          <p:cNvPr id="10" name="Rectangle 3"/>
          <p:cNvSpPr txBox="1">
            <a:spLocks noChangeArrowheads="1"/>
          </p:cNvSpPr>
          <p:nvPr/>
        </p:nvSpPr>
        <p:spPr>
          <a:xfrm>
            <a:off x="480850" y="1677275"/>
            <a:ext cx="11331575" cy="483549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20000"/>
              </a:lnSpc>
              <a:spcBef>
                <a:spcPts val="1000"/>
              </a:spcBef>
              <a:spcAft>
                <a:spcPct val="0"/>
              </a:spcAft>
              <a:buClr>
                <a:srgbClr val="7030A0"/>
              </a:buClr>
              <a:buSzTx/>
              <a:buFont typeface="Courier New" pitchFamily="49" charset="0"/>
              <a:buChar char="o"/>
              <a:tabLst/>
              <a:defRPr/>
            </a:pPr>
            <a:r>
              <a:rPr kumimoji="0" lang="fr-FR" b="1" i="0" u="none" strike="noStrike" kern="1200" cap="none" spc="0" normalizeH="0" baseline="0" noProof="0" dirty="0" smtClean="0">
                <a:ln>
                  <a:noFill/>
                </a:ln>
                <a:solidFill>
                  <a:schemeClr val="tx1"/>
                </a:solidFill>
                <a:effectLst/>
                <a:uLnTx/>
                <a:uFillTx/>
                <a:latin typeface="Calibri" pitchFamily="34" charset="0"/>
                <a:ea typeface="Calibri" pitchFamily="34" charset="0"/>
                <a:cs typeface="Calibri" pitchFamily="34" charset="0"/>
                <a:sym typeface="Calibri" pitchFamily="34" charset="0"/>
              </a:rPr>
              <a:t>Sondage dans l’espace et dans le temps :</a:t>
            </a:r>
          </a:p>
          <a:p>
            <a:pPr marL="228600" marR="0" lvl="0" indent="-228600" algn="l" defTabSz="914400" rtl="0" eaLnBrk="1" fontAlgn="auto" latinLnBrk="0" hangingPunct="1">
              <a:lnSpc>
                <a:spcPct val="120000"/>
              </a:lnSpc>
              <a:spcBef>
                <a:spcPts val="1000"/>
              </a:spcBef>
              <a:spcAft>
                <a:spcPct val="0"/>
              </a:spcAft>
              <a:buClr>
                <a:srgbClr val="7030A0"/>
              </a:buClr>
              <a:buSzTx/>
              <a:buFont typeface="Wingdings" pitchFamily="2" charset="2"/>
              <a:buChar char="§"/>
              <a:tabLst/>
              <a:defRPr/>
            </a:pPr>
            <a:r>
              <a:rPr kumimoji="0" lang="fr-FR" b="1" i="0" u="none" strike="noStrike" kern="1200" cap="none" spc="0" normalizeH="0" baseline="0" noProof="0" dirty="0" smtClean="0">
                <a:ln>
                  <a:noFill/>
                </a:ln>
                <a:solidFill>
                  <a:srgbClr val="950160"/>
                </a:solidFill>
                <a:effectLst/>
                <a:uLnTx/>
                <a:uFillTx/>
                <a:latin typeface="Calibri" pitchFamily="34" charset="0"/>
                <a:ea typeface="Calibri" pitchFamily="34" charset="0"/>
                <a:cs typeface="Calibri" pitchFamily="34" charset="0"/>
                <a:sym typeface="Calibri" pitchFamily="34" charset="0"/>
              </a:rPr>
              <a:t> Dans l’espace</a:t>
            </a:r>
            <a:r>
              <a:rPr kumimoji="0" lang="fr-FR" b="1" i="0" u="none" strike="noStrike" kern="1200" cap="none" spc="0" normalizeH="0" baseline="0" noProof="0" dirty="0" smtClean="0">
                <a:ln>
                  <a:noFill/>
                </a:ln>
                <a:solidFill>
                  <a:srgbClr val="C00000"/>
                </a:solidFill>
                <a:effectLst/>
                <a:uLnTx/>
                <a:uFillTx/>
                <a:latin typeface="Calibri" pitchFamily="34" charset="0"/>
                <a:ea typeface="Calibri" pitchFamily="34" charset="0"/>
                <a:cs typeface="Calibri" pitchFamily="34" charset="0"/>
                <a:sym typeface="Calibri" pitchFamily="34" charset="0"/>
              </a:rPr>
              <a:t> :</a:t>
            </a:r>
            <a:r>
              <a:rPr kumimoji="0" lang="fr-FR" b="1" i="0" u="none" strike="noStrike" kern="1200" cap="none" spc="0" normalizeH="0" baseline="0" noProof="0" dirty="0" smtClean="0">
                <a:ln>
                  <a:noFill/>
                </a:ln>
                <a:solidFill>
                  <a:schemeClr val="tx1"/>
                </a:solidFill>
                <a:effectLst/>
                <a:uLnTx/>
                <a:uFillTx/>
                <a:latin typeface="Calibri" pitchFamily="34" charset="0"/>
                <a:ea typeface="Calibri" pitchFamily="34" charset="0"/>
                <a:cs typeface="Calibri" pitchFamily="34" charset="0"/>
                <a:sym typeface="Calibri" pitchFamily="34" charset="0"/>
              </a:rPr>
              <a:t> Toutes les régions et les provinces sont représentées dans l’échantillon</a:t>
            </a:r>
          </a:p>
          <a:p>
            <a:pPr marL="228600" marR="0" lvl="0" indent="-228600" algn="l" defTabSz="914400" rtl="0" eaLnBrk="1" fontAlgn="auto" latinLnBrk="0" hangingPunct="1">
              <a:lnSpc>
                <a:spcPct val="120000"/>
              </a:lnSpc>
              <a:spcBef>
                <a:spcPts val="1000"/>
              </a:spcBef>
              <a:spcAft>
                <a:spcPct val="0"/>
              </a:spcAft>
              <a:buClr>
                <a:srgbClr val="7030A0"/>
              </a:buClr>
              <a:buSzTx/>
              <a:buFont typeface="Wingdings" pitchFamily="2" charset="2"/>
              <a:buChar char="§"/>
              <a:tabLst/>
              <a:defRPr/>
            </a:pPr>
            <a:r>
              <a:rPr kumimoji="0" lang="fr-FR" b="1" i="0" u="none" strike="noStrike" kern="1200" cap="none" spc="0" normalizeH="0" baseline="0" noProof="0" dirty="0" smtClean="0">
                <a:ln>
                  <a:noFill/>
                </a:ln>
                <a:solidFill>
                  <a:srgbClr val="950160"/>
                </a:solidFill>
                <a:effectLst/>
                <a:uLnTx/>
                <a:uFillTx/>
                <a:latin typeface="Calibri" pitchFamily="34" charset="0"/>
                <a:ea typeface="Calibri" pitchFamily="34" charset="0"/>
                <a:cs typeface="Calibri" pitchFamily="34" charset="0"/>
                <a:sym typeface="Calibri" pitchFamily="34" charset="0"/>
              </a:rPr>
              <a:t>Dans le temps:  </a:t>
            </a:r>
          </a:p>
          <a:p>
            <a:pPr marL="342900" marR="0" lvl="0" indent="-342900" algn="l" defTabSz="914400" rtl="0" eaLnBrk="1" fontAlgn="auto" latinLnBrk="0" hangingPunct="1">
              <a:lnSpc>
                <a:spcPct val="120000"/>
              </a:lnSpc>
              <a:spcBef>
                <a:spcPts val="1000"/>
              </a:spcBef>
              <a:spcAft>
                <a:spcPct val="0"/>
              </a:spcAft>
              <a:buClr>
                <a:srgbClr val="7030A0"/>
              </a:buClr>
              <a:buSzTx/>
              <a:buFont typeface="Arial" pitchFamily="34" charset="0"/>
              <a:buChar char="•"/>
              <a:tabLst/>
              <a:defRPr/>
            </a:pPr>
            <a:r>
              <a:rPr kumimoji="0" lang="fr-FR" b="1" i="0" u="none" strike="noStrike" kern="1200" cap="none" spc="0" normalizeH="0" baseline="0" noProof="0" dirty="0" smtClean="0">
                <a:ln>
                  <a:noFill/>
                </a:ln>
                <a:solidFill>
                  <a:schemeClr val="tx1"/>
                </a:solidFill>
                <a:effectLst/>
                <a:uLnTx/>
                <a:uFillTx/>
                <a:latin typeface="Calibri" pitchFamily="34" charset="0"/>
                <a:ea typeface="Calibri" pitchFamily="34" charset="0"/>
                <a:cs typeface="Calibri" pitchFamily="34" charset="0"/>
                <a:sym typeface="Calibri" pitchFamily="34" charset="0"/>
              </a:rPr>
              <a:t>La collecte est étalée sur toute l’année (du 20 Octobre 2025 au 20 Octobre 2026). </a:t>
            </a:r>
          </a:p>
          <a:p>
            <a:pPr marL="342900" marR="0" lvl="0" indent="-342900" algn="just" defTabSz="914400" rtl="0" eaLnBrk="1" fontAlgn="auto" latinLnBrk="0" hangingPunct="1">
              <a:lnSpc>
                <a:spcPct val="120000"/>
              </a:lnSpc>
              <a:spcBef>
                <a:spcPts val="1000"/>
              </a:spcBef>
              <a:spcAft>
                <a:spcPct val="0"/>
              </a:spcAft>
              <a:buClr>
                <a:srgbClr val="7030A0"/>
              </a:buClr>
              <a:buSzTx/>
              <a:buFont typeface="Arial" pitchFamily="34" charset="0"/>
              <a:buChar char="•"/>
              <a:tabLst/>
              <a:defRPr/>
            </a:pPr>
            <a:r>
              <a:rPr kumimoji="0" lang="fr-FR" b="1" i="0" u="none" strike="noStrike" kern="1200" cap="none" spc="0" normalizeH="0" baseline="0" noProof="0" dirty="0" smtClean="0">
                <a:ln>
                  <a:noFill/>
                </a:ln>
                <a:solidFill>
                  <a:schemeClr val="tx1"/>
                </a:solidFill>
                <a:effectLst/>
                <a:uLnTx/>
                <a:uFillTx/>
                <a:latin typeface="Calibri" pitchFamily="34" charset="0"/>
                <a:ea typeface="Calibri" pitchFamily="34" charset="0"/>
                <a:cs typeface="Calibri" pitchFamily="34" charset="0"/>
                <a:sym typeface="Calibri" pitchFamily="34" charset="0"/>
              </a:rPr>
              <a:t>nécessité d’assurer une répartition uniforme des ménages de l’échantillon tout au long de l’année afin de tenir compte des variations saisonnières et périodiques des dépenses de consommation.</a:t>
            </a:r>
            <a:r>
              <a:rPr lang="fr-FR" b="1" dirty="0" smtClean="0">
                <a:latin typeface="Calibri" pitchFamily="34" charset="0"/>
                <a:ea typeface="Calibri" pitchFamily="34" charset="0"/>
                <a:cs typeface="Calibri" pitchFamily="34" charset="0"/>
                <a:sym typeface="Calibri" pitchFamily="34" charset="0"/>
              </a:rPr>
              <a:t> </a:t>
            </a:r>
            <a:r>
              <a:rPr lang="fr-FR" b="1" dirty="0" smtClean="0">
                <a:latin typeface="Calibri" pitchFamily="34" charset="0"/>
                <a:ea typeface="Calibri" pitchFamily="34" charset="0"/>
                <a:cs typeface="Calibri" pitchFamily="34" charset="0"/>
                <a:sym typeface="Calibri" pitchFamily="34" charset="0"/>
              </a:rPr>
              <a:t>Ainsi, </a:t>
            </a:r>
            <a:r>
              <a:rPr kumimoji="0" lang="fr-FR" b="1" i="0" u="none" strike="noStrike" kern="1200" cap="none" spc="0" normalizeH="0" baseline="0" noProof="0" dirty="0" smtClean="0">
                <a:ln>
                  <a:noFill/>
                </a:ln>
                <a:solidFill>
                  <a:schemeClr val="tx1"/>
                </a:solidFill>
                <a:effectLst/>
                <a:uLnTx/>
                <a:uFillTx/>
                <a:latin typeface="Calibri" pitchFamily="34" charset="0"/>
                <a:ea typeface="Calibri" pitchFamily="34" charset="0"/>
                <a:cs typeface="Calibri" pitchFamily="34" charset="0"/>
                <a:sym typeface="Calibri" pitchFamily="34" charset="0"/>
              </a:rPr>
              <a:t>les ménages de l’échantillon seront distribués :  </a:t>
            </a:r>
          </a:p>
          <a:p>
            <a:pPr marL="1600200" lvl="3" indent="-228600">
              <a:lnSpc>
                <a:spcPct val="120000"/>
              </a:lnSpc>
              <a:spcBef>
                <a:spcPts val="1000"/>
              </a:spcBef>
              <a:buFont typeface="Arial" panose="020B0604020202020204" pitchFamily="34" charset="0"/>
              <a:buChar char="•"/>
              <a:defRPr/>
            </a:pPr>
            <a:r>
              <a:rPr kumimoji="0" lang="fr-FR" b="1" i="0" u="none" strike="noStrike" kern="1200" cap="none" spc="0" normalizeH="0" baseline="0" noProof="0" dirty="0" smtClean="0">
                <a:ln>
                  <a:noFill/>
                </a:ln>
                <a:solidFill>
                  <a:schemeClr val="tx1"/>
                </a:solidFill>
                <a:effectLst/>
                <a:uLnTx/>
                <a:uFillTx/>
                <a:latin typeface="Calibri" pitchFamily="34" charset="0"/>
                <a:ea typeface="Calibri" pitchFamily="34" charset="0"/>
                <a:cs typeface="Calibri" pitchFamily="34" charset="0"/>
                <a:sym typeface="Calibri" pitchFamily="34" charset="0"/>
              </a:rPr>
              <a:t>En groupes de 4 suivant les trimestres de l’année ;</a:t>
            </a:r>
          </a:p>
          <a:p>
            <a:pPr marL="1600200" lvl="3" indent="-228600">
              <a:lnSpc>
                <a:spcPct val="120000"/>
              </a:lnSpc>
              <a:spcBef>
                <a:spcPts val="1000"/>
              </a:spcBef>
              <a:buFont typeface="Arial" panose="020B0604020202020204" pitchFamily="34" charset="0"/>
              <a:buChar char="•"/>
              <a:defRPr/>
            </a:pPr>
            <a:r>
              <a:rPr kumimoji="0" lang="fr-FR" b="1" i="0" u="none" strike="noStrike" kern="1200" cap="none" spc="0" normalizeH="0" baseline="0" noProof="0" dirty="0" smtClean="0">
                <a:ln>
                  <a:noFill/>
                </a:ln>
                <a:solidFill>
                  <a:schemeClr val="tx1"/>
                </a:solidFill>
                <a:effectLst/>
                <a:uLnTx/>
                <a:uFillTx/>
                <a:latin typeface="Calibri" pitchFamily="34" charset="0"/>
                <a:ea typeface="Calibri" pitchFamily="34" charset="0"/>
                <a:cs typeface="Calibri" pitchFamily="34" charset="0"/>
                <a:sym typeface="Calibri" pitchFamily="34" charset="0"/>
              </a:rPr>
              <a:t>En groupes de 12 suivant les mois de l’année ;</a:t>
            </a:r>
          </a:p>
          <a:p>
            <a:pPr marL="1600200" lvl="3" indent="-228600">
              <a:lnSpc>
                <a:spcPct val="120000"/>
              </a:lnSpc>
              <a:spcBef>
                <a:spcPts val="1000"/>
              </a:spcBef>
              <a:buFont typeface="Arial" panose="020B0604020202020204" pitchFamily="34" charset="0"/>
              <a:buChar char="•"/>
              <a:defRPr/>
            </a:pPr>
            <a:r>
              <a:rPr kumimoji="0" lang="fr-FR" b="1" i="0" u="none" strike="noStrike" kern="1200" cap="none" spc="0" normalizeH="0" baseline="0" noProof="0" dirty="0" smtClean="0">
                <a:ln>
                  <a:noFill/>
                </a:ln>
                <a:solidFill>
                  <a:schemeClr val="tx1"/>
                </a:solidFill>
                <a:effectLst/>
                <a:uLnTx/>
                <a:uFillTx/>
                <a:latin typeface="Calibri" pitchFamily="34" charset="0"/>
                <a:ea typeface="Calibri" pitchFamily="34" charset="0"/>
                <a:cs typeface="Calibri" pitchFamily="34" charset="0"/>
                <a:sym typeface="Calibri" pitchFamily="34" charset="0"/>
              </a:rPr>
              <a:t>En groupes de 72 suivant les « semaines enquêtes »</a:t>
            </a:r>
          </a:p>
          <a:p>
            <a:pPr marL="228600" indent="-228600" algn="just">
              <a:lnSpc>
                <a:spcPct val="90000"/>
              </a:lnSpc>
              <a:spcBef>
                <a:spcPts val="1000"/>
              </a:spcBef>
              <a:spcAft>
                <a:spcPct val="0"/>
              </a:spcAft>
              <a:buClr>
                <a:srgbClr val="000000"/>
              </a:buClr>
              <a:buFont typeface="Courier New" pitchFamily="49" charset="0"/>
              <a:buChar char="o"/>
              <a:defRPr/>
            </a:pPr>
            <a:r>
              <a:rPr lang="fr-FR" b="1" dirty="0" smtClean="0">
                <a:latin typeface="Calibri" pitchFamily="34" charset="0"/>
                <a:cs typeface="Calibri" pitchFamily="34" charset="0"/>
                <a:sym typeface="Calibri" pitchFamily="34" charset="0"/>
              </a:rPr>
              <a:t>Les moyens humains et matériels mobilisées : 10 superviseurs centraux, 18 superviseurs régionaux, 33 contrôleurs, 99 enquêteurs, 33 chauffeurs et 33 véhicules.</a:t>
            </a:r>
            <a:endParaRPr lang="ar-MA" b="1" dirty="0" smtClean="0">
              <a:latin typeface="Calibri" pitchFamily="34" charset="0"/>
              <a:cs typeface="Calibri" pitchFamily="34" charset="0"/>
              <a:sym typeface="Calibri" pitchFamily="34" charset="0"/>
            </a:endParaRPr>
          </a:p>
          <a:p>
            <a:pPr marL="228600" marR="0" lvl="0" indent="-228600" algn="just" defTabSz="914400" rtl="0" eaLnBrk="1" fontAlgn="auto" latinLnBrk="0" hangingPunct="1">
              <a:lnSpc>
                <a:spcPct val="90000"/>
              </a:lnSpc>
              <a:spcBef>
                <a:spcPts val="1000"/>
              </a:spcBef>
              <a:spcAft>
                <a:spcPct val="0"/>
              </a:spcAft>
              <a:buClr>
                <a:srgbClr val="000000"/>
              </a:buClr>
              <a:buSzTx/>
              <a:buFont typeface="Wingdings" pitchFamily="2" charset="2"/>
              <a:buChar char="ü"/>
              <a:tabLst/>
              <a:defRPr/>
            </a:pPr>
            <a:endParaRPr kumimoji="0" lang="fr-FR"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endParaRPr>
          </a:p>
          <a:p>
            <a:pPr marL="228600" marR="0" lvl="0" indent="-228600" algn="just" defTabSz="914400" rtl="0" eaLnBrk="1" fontAlgn="auto" latinLnBrk="0" hangingPunct="1">
              <a:lnSpc>
                <a:spcPct val="90000"/>
              </a:lnSpc>
              <a:spcBef>
                <a:spcPts val="1000"/>
              </a:spcBef>
              <a:spcAft>
                <a:spcPct val="0"/>
              </a:spcAft>
              <a:buClr>
                <a:srgbClr val="000000"/>
              </a:buClr>
              <a:buSzTx/>
              <a:buFont typeface="Arial" panose="020B0604020202020204" pitchFamily="34" charset="0"/>
              <a:buChar char="•"/>
              <a:tabLst/>
              <a:defRPr/>
            </a:pPr>
            <a:endParaRPr kumimoji="0" lang="fr-FR"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sym typeface="Calibri" pitchFamily="34" charset="0"/>
            </a:endParaRPr>
          </a:p>
          <a:p>
            <a:pPr marL="228600" marR="0" lvl="0" indent="-228600" algn="l" defTabSz="914400" rtl="0" eaLnBrk="1" fontAlgn="auto" latinLnBrk="0" hangingPunct="1">
              <a:lnSpc>
                <a:spcPct val="90000"/>
              </a:lnSpc>
              <a:spcBef>
                <a:spcPts val="1000"/>
              </a:spcBef>
              <a:spcAft>
                <a:spcPct val="0"/>
              </a:spcAft>
              <a:buClr>
                <a:srgbClr val="000000"/>
              </a:buClr>
              <a:buSzTx/>
              <a:buFont typeface="Wingdings" pitchFamily="2" charset="2"/>
              <a:buChar char="ü"/>
              <a:tabLst/>
              <a:defRPr/>
            </a:pPr>
            <a:endParaRPr kumimoji="0" lang="ar-MA"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endParaRPr>
          </a:p>
          <a:p>
            <a:pPr marL="228600" marR="0" lvl="0" indent="-228600" algn="l" defTabSz="914400" rtl="0" eaLnBrk="1" fontAlgn="auto" latinLnBrk="0" hangingPunct="1">
              <a:lnSpc>
                <a:spcPct val="90000"/>
              </a:lnSpc>
              <a:spcBef>
                <a:spcPts val="1000"/>
              </a:spcBef>
              <a:spcAft>
                <a:spcPct val="0"/>
              </a:spcAft>
              <a:buClr>
                <a:srgbClr val="000000"/>
              </a:buClr>
              <a:buSzTx/>
              <a:buFontTx/>
              <a:buNone/>
              <a:tabLst/>
              <a:defRPr/>
            </a:pPr>
            <a:endParaRPr kumimoji="0" lang="fr-FR"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pitchFamily="34" charset="0"/>
            </a:endParaRPr>
          </a:p>
        </p:txBody>
      </p:sp>
    </p:spTree>
    <p:extLst>
      <p:ext uri="{BB962C8B-B14F-4D97-AF65-F5344CB8AC3E}">
        <p14:creationId xmlns:p14="http://schemas.microsoft.com/office/powerpoint/2010/main" xmlns="" val="372538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9" name="Rectangle 2"/>
          <p:cNvSpPr txBox="1">
            <a:spLocks noGrp="1" noChangeArrowheads="1"/>
          </p:cNvSpPr>
          <p:nvPr>
            <p:ph type="title"/>
          </p:nvPr>
        </p:nvSpPr>
        <p:spPr>
          <a:xfrm>
            <a:off x="125962" y="1214211"/>
            <a:ext cx="11835882" cy="917575"/>
          </a:xfrm>
        </p:spPr>
        <p:txBody>
          <a:bodyPr/>
          <a:lstStyle/>
          <a:p>
            <a:pPr algn="ctr" eaLnBrk="1" hangingPunct="1">
              <a:spcBef>
                <a:spcPct val="0"/>
              </a:spcBef>
              <a:spcAft>
                <a:spcPct val="0"/>
              </a:spcAft>
              <a:buClr>
                <a:srgbClr val="000000"/>
              </a:buClr>
            </a:pPr>
            <a:r>
              <a:rPr lang="fr-FR" sz="2800" dirty="0" smtClean="0">
                <a:solidFill>
                  <a:srgbClr val="7030A0"/>
                </a:solidFill>
                <a:latin typeface="Berlin Sans FB Demi" pitchFamily="34" charset="0"/>
                <a:cs typeface="Calibri" pitchFamily="34" charset="0"/>
                <a:sym typeface="Calibri" pitchFamily="34" charset="0"/>
              </a:rPr>
              <a:t>Collecte des Données sur le Terrain</a:t>
            </a:r>
            <a:endParaRPr lang="en-US" sz="2800" dirty="0" smtClean="0">
              <a:solidFill>
                <a:srgbClr val="7030A0"/>
              </a:solidFill>
              <a:latin typeface="Berlin Sans FB Demi" pitchFamily="34" charset="0"/>
              <a:cs typeface="Calibri" pitchFamily="34" charset="0"/>
              <a:sym typeface="Calibri" pitchFamily="34" charset="0"/>
            </a:endParaRPr>
          </a:p>
        </p:txBody>
      </p:sp>
      <p:sp>
        <p:nvSpPr>
          <p:cNvPr id="10" name="Rectangle 3"/>
          <p:cNvSpPr txBox="1">
            <a:spLocks noChangeArrowheads="1"/>
          </p:cNvSpPr>
          <p:nvPr/>
        </p:nvSpPr>
        <p:spPr>
          <a:xfrm>
            <a:off x="766763" y="2075996"/>
            <a:ext cx="10791825" cy="4362127"/>
          </a:xfrm>
          <a:prstGeom prst="rect">
            <a:avLst/>
          </a:prstGeom>
        </p:spPr>
        <p:txBody>
          <a:bodyPr vert="horz" lIns="91440" tIns="45720" rIns="91440" bIns="45720" rtlCol="0">
            <a:normAutofit fontScale="85000" lnSpcReduction="20000"/>
          </a:bodyPr>
          <a:lstStyle/>
          <a:p>
            <a:pPr marL="228600" marR="0" lvl="0" indent="-228600" algn="just" defTabSz="914400" rtl="0" eaLnBrk="1" fontAlgn="auto" latinLnBrk="0" hangingPunct="1">
              <a:lnSpc>
                <a:spcPct val="150000"/>
              </a:lnSpc>
              <a:spcBef>
                <a:spcPts val="1000"/>
              </a:spcBef>
              <a:spcAft>
                <a:spcPct val="0"/>
              </a:spcAft>
              <a:buClr>
                <a:srgbClr val="7030A0"/>
              </a:buClr>
              <a:buSzTx/>
              <a:buFont typeface="Courier New" pitchFamily="49" charset="0"/>
              <a:buChar char="o"/>
              <a:tabLst/>
              <a:defRPr/>
            </a:pPr>
            <a:r>
              <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Méthode d’entrevue: La collecte des données se fait par interview directe assistée par tablette via une application informatique assurant le contrôle automatisé des enchaînements de questions ainsi que l'intégration d'un ensemble de contrôles permettant de détecter les incohérences logiques entre les différents modules. </a:t>
            </a:r>
          </a:p>
          <a:p>
            <a:pPr marL="228600" marR="0" lvl="0" indent="-228600" algn="just" defTabSz="914400" rtl="0" eaLnBrk="1" fontAlgn="auto" latinLnBrk="0" hangingPunct="1">
              <a:lnSpc>
                <a:spcPct val="150000"/>
              </a:lnSpc>
              <a:spcBef>
                <a:spcPts val="1000"/>
              </a:spcBef>
              <a:spcAft>
                <a:spcPct val="0"/>
              </a:spcAft>
              <a:buClr>
                <a:srgbClr val="7030A0"/>
              </a:buClr>
              <a:buSzTx/>
              <a:buFont typeface="Courier New" pitchFamily="49" charset="0"/>
              <a:buChar char="o"/>
              <a:tabLst/>
              <a:defRPr/>
            </a:pPr>
            <a:r>
              <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la collecte est effectuée par des équipes formées d’un contrôleur et de 3 enquêteurs chargés chacun d’ observer 4 ménages durant une « semaine enquête » constitué de 5 jours. Ses missions comprennent :</a:t>
            </a:r>
          </a:p>
          <a:p>
            <a:pPr marL="1143000" lvl="2" indent="-228600">
              <a:lnSpc>
                <a:spcPct val="150000"/>
              </a:lnSpc>
              <a:spcBef>
                <a:spcPts val="1000"/>
              </a:spcBef>
              <a:spcAft>
                <a:spcPct val="0"/>
              </a:spcAft>
              <a:buClr>
                <a:srgbClr val="7030A0"/>
              </a:buClr>
              <a:buFont typeface="Arial" panose="020B0604020202020204" pitchFamily="34" charset="0"/>
              <a:buChar char="•"/>
            </a:pPr>
            <a:r>
              <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Le dénombrement des ménages et le tirage des ménages- échantillon.</a:t>
            </a:r>
          </a:p>
          <a:p>
            <a:pPr marL="1143000" lvl="2" indent="-228600">
              <a:lnSpc>
                <a:spcPct val="150000"/>
              </a:lnSpc>
              <a:spcBef>
                <a:spcPts val="1000"/>
              </a:spcBef>
              <a:spcAft>
                <a:spcPct val="0"/>
              </a:spcAft>
              <a:buClr>
                <a:srgbClr val="7030A0"/>
              </a:buClr>
              <a:buFont typeface="Arial" panose="020B0604020202020204" pitchFamily="34" charset="0"/>
              <a:buChar char="•"/>
            </a:pPr>
            <a:r>
              <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Le remplissage des différents questionnaires.</a:t>
            </a:r>
          </a:p>
          <a:p>
            <a:pPr marL="1143000" lvl="2" indent="-228600">
              <a:lnSpc>
                <a:spcPct val="150000"/>
              </a:lnSpc>
              <a:spcBef>
                <a:spcPts val="1000"/>
              </a:spcBef>
              <a:spcAft>
                <a:spcPct val="0"/>
              </a:spcAft>
              <a:buClr>
                <a:srgbClr val="7030A0"/>
              </a:buClr>
              <a:buFont typeface="Arial" panose="020B0604020202020204" pitchFamily="34" charset="0"/>
              <a:buChar char="•"/>
            </a:pPr>
            <a:r>
              <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La vérification, la validation et l’envoi des données.</a:t>
            </a:r>
          </a:p>
          <a:p>
            <a:pPr marL="1143000" lvl="2" indent="-228600">
              <a:lnSpc>
                <a:spcPct val="150000"/>
              </a:lnSpc>
              <a:spcBef>
                <a:spcPts val="1000"/>
              </a:spcBef>
              <a:spcAft>
                <a:spcPct val="0"/>
              </a:spcAft>
              <a:buClr>
                <a:srgbClr val="7030A0"/>
              </a:buClr>
              <a:buFont typeface="Arial" panose="020B0604020202020204" pitchFamily="34" charset="0"/>
              <a:buChar char="•"/>
            </a:pPr>
            <a:r>
              <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Les déplacements entre les unités d’échantillonnage</a:t>
            </a:r>
            <a:endPar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endParaRPr>
          </a:p>
          <a:p>
            <a:pPr marL="228600" marR="0" lvl="0" indent="-228600" algn="just" defTabSz="914400" rtl="0" eaLnBrk="1" fontAlgn="auto" latinLnBrk="0" hangingPunct="1">
              <a:lnSpc>
                <a:spcPct val="150000"/>
              </a:lnSpc>
              <a:spcBef>
                <a:spcPts val="1000"/>
              </a:spcBef>
              <a:spcAft>
                <a:spcPct val="0"/>
              </a:spcAft>
              <a:buClr>
                <a:srgbClr val="000000"/>
              </a:buClr>
              <a:buSzTx/>
              <a:tabLst/>
              <a:defRPr/>
            </a:pPr>
            <a:endParaRPr kumimoji="0" lang="fr-FR" sz="2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sym typeface="Calibri" pitchFamily="34" charset="0"/>
            </a:endParaRPr>
          </a:p>
        </p:txBody>
      </p:sp>
    </p:spTree>
    <p:extLst>
      <p:ext uri="{BB962C8B-B14F-4D97-AF65-F5344CB8AC3E}">
        <p14:creationId xmlns:p14="http://schemas.microsoft.com/office/powerpoint/2010/main" xmlns="" val="372538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6" name="Google Shape;218;p10"/>
          <p:cNvSpPr>
            <a:spLocks noChangeArrowheads="1"/>
          </p:cNvSpPr>
          <p:nvPr/>
        </p:nvSpPr>
        <p:spPr bwMode="auto">
          <a:xfrm>
            <a:off x="914400" y="2987707"/>
            <a:ext cx="10580915" cy="584735"/>
          </a:xfrm>
          <a:prstGeom prst="rect">
            <a:avLst/>
          </a:prstGeom>
          <a:noFill/>
          <a:ln w="9525">
            <a:noFill/>
            <a:round/>
            <a:headEnd type="none" w="sm" len="sm"/>
            <a:tailEnd type="none" w="sm" len="sm"/>
          </a:ln>
        </p:spPr>
        <p:txBody>
          <a:bodyPr wrap="square" lIns="91425" tIns="45700" rIns="91425" bIns="45700">
            <a:spAutoFit/>
          </a:bodyPr>
          <a:lstStyle/>
          <a:p>
            <a:pPr algn="ctr">
              <a:buClr>
                <a:srgbClr val="000000"/>
              </a:buClr>
              <a:defRPr/>
            </a:pPr>
            <a:r>
              <a:rPr lang="fr-FR" altLang="en-US" sz="3200" dirty="0" smtClean="0">
                <a:solidFill>
                  <a:srgbClr val="7030A0"/>
                </a:solidFill>
                <a:latin typeface="Berlin Sans FB Demi" pitchFamily="34" charset="0"/>
                <a:sym typeface="Calibri" pitchFamily="34" charset="0"/>
              </a:rPr>
              <a:t>Merci pour votre </a:t>
            </a:r>
            <a:r>
              <a:rPr lang="fr-FR" altLang="en-US" sz="3200" dirty="0" smtClean="0">
                <a:solidFill>
                  <a:srgbClr val="7030A0"/>
                </a:solidFill>
                <a:latin typeface="Berlin Sans FB Demi" pitchFamily="34" charset="0"/>
                <a:sym typeface="Calibri" pitchFamily="34" charset="0"/>
              </a:rPr>
              <a:t>attention</a:t>
            </a:r>
            <a:endParaRPr lang="fr-FR" altLang="en-US" sz="3200" dirty="0" smtClean="0">
              <a:solidFill>
                <a:srgbClr val="7030A0"/>
              </a:solidFill>
              <a:latin typeface="Berlin Sans FB Demi" pitchFamily="34" charset="0"/>
              <a:sym typeface="Calibri" pitchFamily="34" charset="0"/>
            </a:endParaRPr>
          </a:p>
        </p:txBody>
      </p:sp>
    </p:spTree>
    <p:extLst>
      <p:ext uri="{BB962C8B-B14F-4D97-AF65-F5344CB8AC3E}">
        <p14:creationId xmlns:p14="http://schemas.microsoft.com/office/powerpoint/2010/main" xmlns="" val="372538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6" name="Rectangle 5"/>
          <p:cNvSpPr/>
          <p:nvPr/>
        </p:nvSpPr>
        <p:spPr>
          <a:xfrm>
            <a:off x="1203649" y="2351782"/>
            <a:ext cx="9125339" cy="1723549"/>
          </a:xfrm>
          <a:prstGeom prst="rect">
            <a:avLst/>
          </a:prstGeom>
        </p:spPr>
        <p:txBody>
          <a:bodyPr wrap="square">
            <a:spAutoFit/>
          </a:bodyPr>
          <a:lstStyle/>
          <a:p>
            <a:pPr algn="ctr">
              <a:buClr>
                <a:srgbClr val="000000"/>
              </a:buClr>
            </a:pPr>
            <a:r>
              <a:rPr lang="fr-MA" sz="3600" b="1" dirty="0" smtClean="0">
                <a:solidFill>
                  <a:srgbClr val="7030A0"/>
                </a:solidFill>
              </a:rPr>
              <a:t>Enquêtes de suivi des dynamiques du bien-être et des conditions de vie de la population</a:t>
            </a:r>
            <a:endParaRPr lang="fr-FR" altLang="en-US" sz="3600" b="1" dirty="0" smtClean="0">
              <a:solidFill>
                <a:srgbClr val="7030A0"/>
              </a:solidFill>
            </a:endParaRPr>
          </a:p>
          <a:p>
            <a:pPr marL="0" lvl="1" algn="ctr">
              <a:buClr>
                <a:srgbClr val="000000"/>
              </a:buClr>
            </a:pPr>
            <a:r>
              <a:rPr lang="fr-FR" altLang="en-US" sz="1000" dirty="0" smtClean="0">
                <a:solidFill>
                  <a:srgbClr val="7030A0"/>
                </a:solidFill>
                <a:latin typeface="Calibri" pitchFamily="34" charset="0"/>
                <a:sym typeface="Calibri" pitchFamily="34" charset="0"/>
              </a:rPr>
              <a:t>________________________________________________________________________________________________________________________________</a:t>
            </a:r>
            <a:endParaRPr lang="fr-FR" altLang="en-US" sz="2000" dirty="0" smtClean="0">
              <a:solidFill>
                <a:srgbClr val="7030A0"/>
              </a:solidFill>
            </a:endParaRPr>
          </a:p>
          <a:p>
            <a:pPr algn="ctr" rtl="1">
              <a:buClr>
                <a:srgbClr val="000000"/>
              </a:buClr>
            </a:pPr>
            <a:r>
              <a:rPr lang="fr-FR" altLang="en-US" sz="2400" b="1" dirty="0" smtClean="0">
                <a:solidFill>
                  <a:srgbClr val="7030A0"/>
                </a:solidFill>
              </a:rPr>
              <a:t>Principaux aspects méthodologiques</a:t>
            </a:r>
            <a:endParaRPr lang="fr-FR" altLang="en-US" sz="2400" b="1" dirty="0">
              <a:solidFill>
                <a:srgbClr val="7030A0"/>
              </a:solidFill>
              <a:latin typeface="Calibri" pitchFamily="34" charset="0"/>
              <a:sym typeface="Calibri" pitchFamily="34" charset="0"/>
            </a:endParaRPr>
          </a:p>
        </p:txBody>
      </p:sp>
    </p:spTree>
    <p:extLst>
      <p:ext uri="{BB962C8B-B14F-4D97-AF65-F5344CB8AC3E}">
        <p14:creationId xmlns:p14="http://schemas.microsoft.com/office/powerpoint/2010/main" xmlns="" val="372538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9" name="Rectangle 2"/>
          <p:cNvSpPr txBox="1">
            <a:spLocks noGrp="1" noChangeArrowheads="1"/>
          </p:cNvSpPr>
          <p:nvPr>
            <p:ph type="title"/>
          </p:nvPr>
        </p:nvSpPr>
        <p:spPr>
          <a:xfrm>
            <a:off x="146180" y="1037251"/>
            <a:ext cx="12045820" cy="483637"/>
          </a:xfrm>
        </p:spPr>
        <p:txBody>
          <a:bodyPr>
            <a:noAutofit/>
          </a:bodyPr>
          <a:lstStyle/>
          <a:p>
            <a:pPr algn="ctr" eaLnBrk="1" hangingPunct="1">
              <a:spcBef>
                <a:spcPct val="0"/>
              </a:spcBef>
              <a:spcAft>
                <a:spcPct val="0"/>
              </a:spcAft>
              <a:buClr>
                <a:srgbClr val="000000"/>
              </a:buClr>
              <a:buFont typeface="Calibri" pitchFamily="34" charset="0"/>
              <a:buNone/>
            </a:pPr>
            <a:r>
              <a:rPr lang="fr-FR" sz="3200" dirty="0" smtClean="0">
                <a:solidFill>
                  <a:srgbClr val="7030A0"/>
                </a:solidFill>
                <a:latin typeface="Berlin Sans FB Demi" pitchFamily="34" charset="0"/>
                <a:cs typeface="Calibri" pitchFamily="34" charset="0"/>
                <a:sym typeface="Calibri" pitchFamily="34" charset="0"/>
              </a:rPr>
              <a:t>Cadre référentiel </a:t>
            </a:r>
          </a:p>
        </p:txBody>
      </p:sp>
      <p:sp>
        <p:nvSpPr>
          <p:cNvPr id="10" name="Rectangle 3"/>
          <p:cNvSpPr txBox="1">
            <a:spLocks noChangeArrowheads="1"/>
          </p:cNvSpPr>
          <p:nvPr/>
        </p:nvSpPr>
        <p:spPr>
          <a:xfrm>
            <a:off x="301689" y="1490728"/>
            <a:ext cx="11632163" cy="5367271"/>
          </a:xfrm>
          <a:prstGeom prst="rect">
            <a:avLst/>
          </a:prstGeom>
        </p:spPr>
        <p:txBody>
          <a:bodyPr vert="horz" lIns="91440" tIns="45720" rIns="91440" bIns="45720" rtlCol="0">
            <a:noAutofit/>
          </a:bodyPr>
          <a:lstStyle/>
          <a:p>
            <a:pPr marL="228600" marR="0" lvl="0" indent="-228600" algn="just" defTabSz="914400" rtl="0" eaLnBrk="1" fontAlgn="auto" latinLnBrk="0" hangingPunct="1">
              <a:spcBef>
                <a:spcPts val="1000"/>
              </a:spcBef>
              <a:spcAft>
                <a:spcPct val="0"/>
              </a:spcAft>
              <a:buClr>
                <a:srgbClr val="00206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Expérience nationale en matière de collecte des données multidimensionnelles intégrées sur les niveaux de vie: </a:t>
            </a: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enquêtes sur le niveau de vie réalisées en 1991, 1998, 2007 et 2022;</a:t>
            </a:r>
          </a:p>
          <a:p>
            <a:pPr marL="228600" marR="0" lvl="0" indent="-228600" algn="just" defTabSz="914400" rtl="0" eaLnBrk="1" fontAlgn="auto" latinLnBrk="0" hangingPunct="1">
              <a:spcBef>
                <a:spcPts val="1000"/>
              </a:spcBef>
              <a:spcAft>
                <a:spcPct val="0"/>
              </a:spcAft>
              <a:buClr>
                <a:srgbClr val="00206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Expérience nationale en matière d'enquêtes sur la consommation et les  dépenses des ménages 1959, 1971 , 1985, 2001 et 2014;</a:t>
            </a:r>
          </a:p>
          <a:p>
            <a:pPr marL="228600" marR="0" lvl="0" indent="-228600" algn="just" defTabSz="914400" rtl="0" eaLnBrk="1" fontAlgn="auto" latinLnBrk="0" hangingPunct="1">
              <a:spcBef>
                <a:spcPts val="1000"/>
              </a:spcBef>
              <a:spcAft>
                <a:spcPct val="0"/>
              </a:spcAft>
              <a:buClr>
                <a:srgbClr val="00206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Cadre conceptuel de la comptabilité nationale ;</a:t>
            </a:r>
          </a:p>
          <a:p>
            <a:pPr marL="228600" marR="0" lvl="0" indent="-228600" algn="just" defTabSz="914400" rtl="0" eaLnBrk="1" fontAlgn="auto" latinLnBrk="0" hangingPunct="1">
              <a:spcBef>
                <a:spcPts val="1000"/>
              </a:spcBef>
              <a:spcAft>
                <a:spcPct val="0"/>
              </a:spcAft>
              <a:buClr>
                <a:srgbClr val="00206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Expérience internationale concernant les enquêtes de type LSMS proposées par la Banque Mondiale et adaptée à la réalité Marocaine ;</a:t>
            </a:r>
          </a:p>
          <a:p>
            <a:pPr marL="228600" marR="0" lvl="0" indent="-228600" algn="just" defTabSz="914400" rtl="0" eaLnBrk="1" fontAlgn="auto" latinLnBrk="0" hangingPunct="1">
              <a:spcBef>
                <a:spcPts val="1000"/>
              </a:spcBef>
              <a:spcAft>
                <a:spcPct val="0"/>
              </a:spcAft>
              <a:buClr>
                <a:srgbClr val="00206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Classification Internationale des Biens et Services (COICOP 2018) adaptée au Maroc;</a:t>
            </a:r>
            <a:endPar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endParaRPr>
          </a:p>
          <a:p>
            <a:pPr marL="228600" marR="0" lvl="0" indent="-228600" algn="just" defTabSz="914400" rtl="0" eaLnBrk="1" fontAlgn="auto" latinLnBrk="0" hangingPunct="1">
              <a:spcBef>
                <a:spcPts val="1000"/>
              </a:spcBef>
              <a:spcAft>
                <a:spcPct val="0"/>
              </a:spcAft>
              <a:buClr>
                <a:srgbClr val="00206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Recommandations de la division statistique des nations unis concernant les méthodologies des enquêtes sur les ménages </a:t>
            </a:r>
            <a:r>
              <a:rPr kumimoji="0" lang="ar-DZ"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 </a:t>
            </a: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et les classifications utilisées dans ces types d’enquêtes;</a:t>
            </a:r>
          </a:p>
          <a:p>
            <a:pPr marL="228600" marR="0" lvl="0" indent="-228600" algn="just" defTabSz="914400" rtl="0" eaLnBrk="1" fontAlgn="auto" latinLnBrk="0" hangingPunct="1">
              <a:spcBef>
                <a:spcPts val="1000"/>
              </a:spcBef>
              <a:spcAft>
                <a:spcPct val="0"/>
              </a:spcAft>
              <a:buClr>
                <a:srgbClr val="00206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Recommandations du BIT concernant les enquêtes sur les revenus et les dépenses des ménages ;</a:t>
            </a:r>
          </a:p>
          <a:p>
            <a:pPr marL="228600" marR="0" lvl="0" indent="-228600" algn="just" defTabSz="914400" rtl="0" eaLnBrk="1" fontAlgn="auto" latinLnBrk="0" hangingPunct="1">
              <a:spcBef>
                <a:spcPts val="1000"/>
              </a:spcBef>
              <a:spcAft>
                <a:spcPct val="0"/>
              </a:spcAft>
              <a:buClr>
                <a:srgbClr val="002060"/>
              </a:buClr>
              <a:buSzTx/>
              <a:buFont typeface="Courier New" pitchFamily="49" charset="0"/>
              <a:buChar char="o"/>
              <a:tabLst/>
              <a:defRPr/>
            </a:pPr>
            <a:r>
              <a:rPr kumimoji="0" lang="fr-FR"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pitchFamily="34" charset="0"/>
              </a:rPr>
              <a:t>Expérience internationale en matière de réalisation des enquêtes sur le revenu et les niveaux de vie des ménages.</a:t>
            </a:r>
          </a:p>
        </p:txBody>
      </p:sp>
    </p:spTree>
    <p:extLst>
      <p:ext uri="{BB962C8B-B14F-4D97-AF65-F5344CB8AC3E}">
        <p14:creationId xmlns:p14="http://schemas.microsoft.com/office/powerpoint/2010/main" xmlns="" val="3725384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6" name="ZoneTexte 7"/>
          <p:cNvSpPr txBox="1">
            <a:spLocks noChangeArrowheads="1"/>
          </p:cNvSpPr>
          <p:nvPr/>
        </p:nvSpPr>
        <p:spPr bwMode="auto">
          <a:xfrm>
            <a:off x="0" y="1539551"/>
            <a:ext cx="11812554" cy="410547"/>
          </a:xfrm>
          <a:prstGeom prst="rect">
            <a:avLst/>
          </a:prstGeom>
          <a:noFill/>
          <a:ln w="9525">
            <a:noFill/>
            <a:miter lim="800000"/>
            <a:headEnd/>
            <a:tailEnd/>
          </a:ln>
        </p:spPr>
        <p:txBody>
          <a:bodyPr lIns="91425" tIns="45700" rIns="91425" bIns="45700" anchor="ctr"/>
          <a:lstStyle/>
          <a:p>
            <a:pPr algn="ctr" eaLnBrk="1" hangingPunct="1">
              <a:lnSpc>
                <a:spcPct val="90000"/>
              </a:lnSpc>
              <a:buClr>
                <a:srgbClr val="000000"/>
              </a:buClr>
              <a:buSzPts val="1800"/>
              <a:buFont typeface="Arial" charset="0"/>
              <a:buNone/>
            </a:pPr>
            <a:r>
              <a:rPr lang="fr-FR" sz="2400" dirty="0">
                <a:solidFill>
                  <a:srgbClr val="7030A0"/>
                </a:solidFill>
                <a:latin typeface="Berlin Sans FB Demi" pitchFamily="34" charset="0"/>
                <a:cs typeface="Calibri" pitchFamily="34" charset="0"/>
                <a:sym typeface="Calibri" pitchFamily="34" charset="0"/>
              </a:rPr>
              <a:t>Objectifs de </a:t>
            </a:r>
            <a:r>
              <a:rPr lang="fr-FR" sz="2400" dirty="0" smtClean="0">
                <a:solidFill>
                  <a:srgbClr val="7030A0"/>
                </a:solidFill>
                <a:latin typeface="Berlin Sans FB Demi" pitchFamily="34" charset="0"/>
                <a:cs typeface="Calibri" pitchFamily="34" charset="0"/>
                <a:sym typeface="Calibri" pitchFamily="34" charset="0"/>
              </a:rPr>
              <a:t>l’enquête nationale sur les niveaux de vie des ménages  (ENNVM)</a:t>
            </a:r>
            <a:endParaRPr lang="fr-FR" sz="2400" dirty="0">
              <a:solidFill>
                <a:srgbClr val="7030A0"/>
              </a:solidFill>
              <a:latin typeface="Berlin Sans FB Demi" pitchFamily="34" charset="0"/>
              <a:cs typeface="Calibri" pitchFamily="34" charset="0"/>
              <a:sym typeface="Calibri" pitchFamily="34" charset="0"/>
            </a:endParaRPr>
          </a:p>
          <a:p>
            <a:pPr algn="ctr" eaLnBrk="1" hangingPunct="1">
              <a:lnSpc>
                <a:spcPct val="90000"/>
              </a:lnSpc>
              <a:buClr>
                <a:srgbClr val="000000"/>
              </a:buClr>
              <a:buSzPts val="1800"/>
              <a:buFont typeface="Arial" charset="0"/>
              <a:buNone/>
            </a:pPr>
            <a:endParaRPr lang="fr-FR" sz="2400" dirty="0">
              <a:solidFill>
                <a:srgbClr val="7030A0"/>
              </a:solidFill>
              <a:latin typeface="Berlin Sans FB Demi" pitchFamily="34" charset="0"/>
              <a:cs typeface="Calibri" pitchFamily="34" charset="0"/>
              <a:sym typeface="Calibri" pitchFamily="34" charset="0"/>
            </a:endParaRPr>
          </a:p>
        </p:txBody>
      </p:sp>
      <p:sp>
        <p:nvSpPr>
          <p:cNvPr id="9" name="Rectangle 3"/>
          <p:cNvSpPr txBox="1">
            <a:spLocks noChangeArrowheads="1"/>
          </p:cNvSpPr>
          <p:nvPr/>
        </p:nvSpPr>
        <p:spPr>
          <a:xfrm>
            <a:off x="371669" y="1849859"/>
            <a:ext cx="11366500" cy="4784207"/>
          </a:xfrm>
          <a:prstGeom prst="rect">
            <a:avLst/>
          </a:prstGeom>
        </p:spPr>
        <p:txBody>
          <a:bodyPr>
            <a:noAutofit/>
          </a:bodyPr>
          <a:lstStyle/>
          <a:p>
            <a:pPr marL="457200" indent="-342900" algn="just" eaLnBrk="1" hangingPunct="1">
              <a:spcBef>
                <a:spcPts val="1000"/>
              </a:spcBef>
              <a:buClr>
                <a:srgbClr val="7030A0"/>
              </a:buClr>
              <a:buSzPts val="1800"/>
              <a:buFont typeface="Courier New" pitchFamily="49" charset="0"/>
              <a:buChar char="o"/>
              <a:defRPr/>
            </a:pPr>
            <a:r>
              <a:rPr lang="fr-FR" b="1" dirty="0">
                <a:solidFill>
                  <a:schemeClr val="tx1"/>
                </a:solidFill>
                <a:latin typeface="Calibri" pitchFamily="34" charset="0"/>
                <a:ea typeface="Arial"/>
                <a:cs typeface="Calibri" pitchFamily="34" charset="0"/>
              </a:rPr>
              <a:t>Déterminer </a:t>
            </a:r>
            <a:r>
              <a:rPr lang="fr-FR" b="1" dirty="0" smtClean="0">
                <a:solidFill>
                  <a:schemeClr val="tx1"/>
                </a:solidFill>
                <a:latin typeface="Calibri" pitchFamily="34" charset="0"/>
                <a:ea typeface="Arial"/>
                <a:cs typeface="Calibri" pitchFamily="34" charset="0"/>
              </a:rPr>
              <a:t>le niveau, les </a:t>
            </a:r>
            <a:r>
              <a:rPr lang="fr-FR" b="1" dirty="0">
                <a:solidFill>
                  <a:schemeClr val="tx1"/>
                </a:solidFill>
                <a:latin typeface="Calibri" pitchFamily="34" charset="0"/>
                <a:ea typeface="Arial"/>
                <a:cs typeface="Calibri" pitchFamily="34" charset="0"/>
              </a:rPr>
              <a:t>structures et les évolutions des dépenses de consommation selon les principaux déterminants socio-économiques de la population ;</a:t>
            </a:r>
          </a:p>
          <a:p>
            <a:pPr marL="457200" indent="-342900" algn="just" eaLnBrk="1" hangingPunct="1">
              <a:spcBef>
                <a:spcPts val="1000"/>
              </a:spcBef>
              <a:buClr>
                <a:srgbClr val="7030A0"/>
              </a:buClr>
              <a:buSzPts val="1800"/>
              <a:buFont typeface="Courier New" pitchFamily="49" charset="0"/>
              <a:buChar char="o"/>
              <a:defRPr/>
            </a:pPr>
            <a:r>
              <a:rPr lang="fr-FR" b="1" dirty="0">
                <a:solidFill>
                  <a:schemeClr val="tx1"/>
                </a:solidFill>
                <a:latin typeface="Calibri" pitchFamily="34" charset="0"/>
                <a:ea typeface="Arial"/>
                <a:cs typeface="Calibri" pitchFamily="34" charset="0"/>
              </a:rPr>
              <a:t>Estimer la quantité alimentaire consommée par personne et par ménage selon la nature des produits alimentaires ;</a:t>
            </a:r>
          </a:p>
          <a:p>
            <a:pPr marL="457200" indent="-342900" algn="just" eaLnBrk="1" hangingPunct="1">
              <a:spcBef>
                <a:spcPts val="1000"/>
              </a:spcBef>
              <a:buClr>
                <a:srgbClr val="7030A0"/>
              </a:buClr>
              <a:buSzPts val="1800"/>
              <a:buFont typeface="Courier New" pitchFamily="49" charset="0"/>
              <a:buChar char="o"/>
              <a:defRPr/>
            </a:pPr>
            <a:r>
              <a:rPr lang="fr-FR" b="1" dirty="0">
                <a:solidFill>
                  <a:schemeClr val="tx1"/>
                </a:solidFill>
                <a:latin typeface="Calibri" pitchFamily="34" charset="0"/>
                <a:ea typeface="Arial"/>
                <a:cs typeface="Calibri" pitchFamily="34" charset="0"/>
              </a:rPr>
              <a:t>Analyser la consommation alimentaire selon les principales caractéristiques démographiques et socio-économiques des ménages ;</a:t>
            </a:r>
          </a:p>
          <a:p>
            <a:pPr marL="457200" indent="-342900" algn="just" eaLnBrk="1" hangingPunct="1">
              <a:spcBef>
                <a:spcPts val="1000"/>
              </a:spcBef>
              <a:buClr>
                <a:srgbClr val="7030A0"/>
              </a:buClr>
              <a:buSzPts val="1800"/>
              <a:buFont typeface="Courier New" pitchFamily="49" charset="0"/>
              <a:buChar char="o"/>
              <a:defRPr/>
            </a:pPr>
            <a:r>
              <a:rPr lang="fr-FR" b="1" dirty="0">
                <a:solidFill>
                  <a:schemeClr val="tx1"/>
                </a:solidFill>
                <a:latin typeface="Calibri" pitchFamily="34" charset="0"/>
                <a:ea typeface="Arial"/>
                <a:cs typeface="Calibri" pitchFamily="34" charset="0"/>
              </a:rPr>
              <a:t>Saisir le niveau et l’évolution des inégalités sociales entre les différents groupes sociaux et les diverses régions du pays ;</a:t>
            </a:r>
          </a:p>
          <a:p>
            <a:pPr marL="457200" indent="-342900" algn="just" eaLnBrk="1" hangingPunct="1">
              <a:spcBef>
                <a:spcPts val="1000"/>
              </a:spcBef>
              <a:buClr>
                <a:srgbClr val="7030A0"/>
              </a:buClr>
              <a:buSzPts val="1800"/>
              <a:buFont typeface="Courier New" pitchFamily="49" charset="0"/>
              <a:buChar char="o"/>
              <a:defRPr/>
            </a:pPr>
            <a:r>
              <a:rPr lang="fr-FR" b="1" dirty="0">
                <a:solidFill>
                  <a:schemeClr val="tx1"/>
                </a:solidFill>
                <a:latin typeface="Calibri" pitchFamily="34" charset="0"/>
                <a:ea typeface="Arial"/>
                <a:cs typeface="Calibri" pitchFamily="34" charset="0"/>
              </a:rPr>
              <a:t>L’élaboration et la production d’un agrégat de bien-être, basé sur la consommation effective des ménages ;</a:t>
            </a:r>
          </a:p>
          <a:p>
            <a:pPr marL="457200" indent="-342900" algn="just" eaLnBrk="1" hangingPunct="1">
              <a:spcBef>
                <a:spcPts val="1000"/>
              </a:spcBef>
              <a:buClr>
                <a:srgbClr val="7030A0"/>
              </a:buClr>
              <a:buSzPts val="1800"/>
              <a:buFont typeface="Courier New" pitchFamily="49" charset="0"/>
              <a:buChar char="o"/>
              <a:defRPr/>
            </a:pPr>
            <a:r>
              <a:rPr lang="fr-FR" b="1" dirty="0">
                <a:solidFill>
                  <a:schemeClr val="tx1"/>
                </a:solidFill>
                <a:latin typeface="Calibri" pitchFamily="34" charset="0"/>
                <a:ea typeface="Arial"/>
                <a:cs typeface="Calibri" pitchFamily="34" charset="0"/>
              </a:rPr>
              <a:t>Mesurer les différents indicateurs de pauvreté et de vulnérabilité ;</a:t>
            </a:r>
          </a:p>
          <a:p>
            <a:pPr marL="457200" indent="-342900" algn="just" eaLnBrk="1" hangingPunct="1">
              <a:spcBef>
                <a:spcPts val="1000"/>
              </a:spcBef>
              <a:buClr>
                <a:srgbClr val="7030A0"/>
              </a:buClr>
              <a:buSzPts val="1800"/>
              <a:buFont typeface="Courier New" pitchFamily="49" charset="0"/>
              <a:buChar char="o"/>
              <a:defRPr/>
            </a:pPr>
            <a:r>
              <a:rPr lang="fr-FR" b="1" dirty="0">
                <a:solidFill>
                  <a:schemeClr val="tx1"/>
                </a:solidFill>
                <a:latin typeface="Calibri" pitchFamily="34" charset="0"/>
                <a:ea typeface="Arial"/>
                <a:cs typeface="Calibri" pitchFamily="34" charset="0"/>
              </a:rPr>
              <a:t>Mesurer le niveau d’accès de la population aux services sociaux de base (éducation, santé, conditions de logement, …) ;</a:t>
            </a:r>
          </a:p>
          <a:p>
            <a:pPr marL="457200" indent="-342900" algn="just" eaLnBrk="1" hangingPunct="1">
              <a:spcBef>
                <a:spcPts val="1000"/>
              </a:spcBef>
              <a:buClr>
                <a:srgbClr val="7030A0"/>
              </a:buClr>
              <a:buSzPts val="1800"/>
              <a:buFont typeface="Courier New" pitchFamily="49" charset="0"/>
              <a:buChar char="o"/>
              <a:defRPr/>
            </a:pPr>
            <a:r>
              <a:rPr lang="fr-FR" b="1" dirty="0">
                <a:solidFill>
                  <a:schemeClr val="tx1"/>
                </a:solidFill>
                <a:latin typeface="Calibri" pitchFamily="34" charset="0"/>
                <a:ea typeface="Arial"/>
                <a:cs typeface="Calibri" pitchFamily="34" charset="0"/>
              </a:rPr>
              <a:t>Mettre à jour les indicateurs de suivi des ODD relatifs aux dimensions humaines et prospérité</a:t>
            </a:r>
            <a:r>
              <a:rPr lang="fr-FR" b="1" dirty="0" smtClean="0">
                <a:solidFill>
                  <a:schemeClr val="tx1"/>
                </a:solidFill>
                <a:latin typeface="Calibri" pitchFamily="34" charset="0"/>
                <a:ea typeface="Arial"/>
                <a:cs typeface="Calibri" pitchFamily="34" charset="0"/>
              </a:rPr>
              <a:t>.</a:t>
            </a:r>
            <a:endParaRPr lang="fr-FR" sz="3600" kern="0" dirty="0">
              <a:latin typeface="Arial"/>
              <a:ea typeface="Arial"/>
              <a:cs typeface="Times New Roman" pitchFamily="18" charset="0"/>
              <a:sym typeface="Arial"/>
            </a:endParaRPr>
          </a:p>
          <a:p>
            <a:pPr marL="381000" indent="-381000" eaLnBrk="1" fontAlgn="auto" hangingPunct="1">
              <a:lnSpc>
                <a:spcPct val="80000"/>
              </a:lnSpc>
              <a:spcBef>
                <a:spcPts val="0"/>
              </a:spcBef>
              <a:spcAft>
                <a:spcPts val="0"/>
              </a:spcAft>
              <a:buClr>
                <a:srgbClr val="000000"/>
              </a:buClr>
              <a:buFont typeface="Wingdings" pitchFamily="2" charset="2"/>
              <a:buNone/>
              <a:defRPr/>
            </a:pPr>
            <a:endParaRPr lang="fr-FR" sz="1600" kern="0" dirty="0">
              <a:latin typeface="Arial"/>
              <a:ea typeface="Arial"/>
              <a:cs typeface="Arial"/>
              <a:sym typeface="Arial"/>
            </a:endParaRPr>
          </a:p>
        </p:txBody>
      </p:sp>
    </p:spTree>
    <p:extLst>
      <p:ext uri="{BB962C8B-B14F-4D97-AF65-F5344CB8AC3E}">
        <p14:creationId xmlns:p14="http://schemas.microsoft.com/office/powerpoint/2010/main" xmlns="" val="3725384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6" name="ZoneTexte 7"/>
          <p:cNvSpPr txBox="1">
            <a:spLocks noChangeArrowheads="1"/>
          </p:cNvSpPr>
          <p:nvPr/>
        </p:nvSpPr>
        <p:spPr bwMode="auto">
          <a:xfrm>
            <a:off x="373224" y="1303273"/>
            <a:ext cx="11476654" cy="338915"/>
          </a:xfrm>
          <a:prstGeom prst="rect">
            <a:avLst/>
          </a:prstGeom>
          <a:noFill/>
          <a:ln w="9525">
            <a:noFill/>
            <a:miter lim="800000"/>
            <a:headEnd/>
            <a:tailEnd/>
          </a:ln>
        </p:spPr>
        <p:txBody>
          <a:bodyPr lIns="91425" tIns="45700" rIns="91425" bIns="45700" anchor="ctr"/>
          <a:lstStyle/>
          <a:p>
            <a:pPr algn="ctr" eaLnBrk="1" hangingPunct="1">
              <a:lnSpc>
                <a:spcPct val="90000"/>
              </a:lnSpc>
              <a:buClr>
                <a:srgbClr val="000000"/>
              </a:buClr>
              <a:buSzPts val="1800"/>
            </a:pPr>
            <a:r>
              <a:rPr lang="fr-FR" sz="2800" dirty="0">
                <a:solidFill>
                  <a:srgbClr val="7030A0"/>
                </a:solidFill>
                <a:latin typeface="Berlin Sans FB Demi" pitchFamily="34" charset="0"/>
                <a:sym typeface="Calibri" pitchFamily="34" charset="0"/>
              </a:rPr>
              <a:t>Utilisations de </a:t>
            </a:r>
            <a:r>
              <a:rPr lang="fr-FR" sz="2800" dirty="0" smtClean="0">
                <a:solidFill>
                  <a:srgbClr val="7030A0"/>
                </a:solidFill>
                <a:latin typeface="Berlin Sans FB Demi" pitchFamily="34" charset="0"/>
                <a:sym typeface="Calibri" pitchFamily="34" charset="0"/>
              </a:rPr>
              <a:t>l’ENNVM </a:t>
            </a:r>
            <a:endParaRPr lang="fr-FR" sz="2800" dirty="0">
              <a:solidFill>
                <a:srgbClr val="7030A0"/>
              </a:solidFill>
              <a:latin typeface="Berlin Sans FB Demi" pitchFamily="34" charset="0"/>
              <a:sym typeface="Calibri" pitchFamily="34" charset="0"/>
            </a:endParaRPr>
          </a:p>
        </p:txBody>
      </p:sp>
      <p:sp>
        <p:nvSpPr>
          <p:cNvPr id="9" name="Rectangle 3"/>
          <p:cNvSpPr txBox="1">
            <a:spLocks noChangeArrowheads="1"/>
          </p:cNvSpPr>
          <p:nvPr/>
        </p:nvSpPr>
        <p:spPr>
          <a:xfrm>
            <a:off x="250373" y="1864147"/>
            <a:ext cx="11525250" cy="4583306"/>
          </a:xfrm>
          <a:prstGeom prst="rect">
            <a:avLst/>
          </a:prstGeom>
        </p:spPr>
        <p:txBody>
          <a:bodyPr/>
          <a:lstStyle/>
          <a:p>
            <a:pPr algn="just" eaLnBrk="1" fontAlgn="auto" hangingPunct="1">
              <a:spcBef>
                <a:spcPts val="0"/>
              </a:spcBef>
              <a:spcAft>
                <a:spcPts val="0"/>
              </a:spcAft>
              <a:buClr>
                <a:srgbClr val="7030A0"/>
              </a:buClr>
              <a:buFont typeface="Courier New" pitchFamily="49" charset="0"/>
              <a:buChar char="o"/>
              <a:defRPr/>
            </a:pPr>
            <a:r>
              <a:rPr lang="fr-FR" sz="2000" b="1" dirty="0" smtClean="0">
                <a:solidFill>
                  <a:schemeClr val="tx1"/>
                </a:solidFill>
                <a:latin typeface="Calibri" pitchFamily="34" charset="0"/>
                <a:ea typeface="Arial"/>
                <a:cs typeface="Calibri" pitchFamily="34" charset="0"/>
                <a:sym typeface="Arial"/>
              </a:rPr>
              <a:t> Actualiser </a:t>
            </a:r>
            <a:r>
              <a:rPr lang="fr-FR" sz="2000" b="1" dirty="0">
                <a:solidFill>
                  <a:schemeClr val="tx1"/>
                </a:solidFill>
                <a:latin typeface="Calibri" pitchFamily="34" charset="0"/>
                <a:ea typeface="Arial"/>
                <a:cs typeface="Calibri" pitchFamily="34" charset="0"/>
                <a:sym typeface="Arial"/>
              </a:rPr>
              <a:t>le panier de référence et les coefficients de pondération de l’Indice des Prix à la Consommation (IPC) ;</a:t>
            </a:r>
          </a:p>
          <a:p>
            <a:pPr algn="just" eaLnBrk="1" fontAlgn="auto" hangingPunct="1">
              <a:lnSpc>
                <a:spcPct val="150000"/>
              </a:lnSpc>
              <a:spcBef>
                <a:spcPts val="0"/>
              </a:spcBef>
              <a:spcAft>
                <a:spcPts val="0"/>
              </a:spcAft>
              <a:buClr>
                <a:srgbClr val="7030A0"/>
              </a:buClr>
              <a:buFont typeface="Courier New" pitchFamily="49" charset="0"/>
              <a:buChar char="o"/>
              <a:defRPr/>
            </a:pPr>
            <a:r>
              <a:rPr lang="fr-FR" sz="2000" b="1" dirty="0" smtClean="0">
                <a:solidFill>
                  <a:schemeClr val="tx1"/>
                </a:solidFill>
                <a:latin typeface="Calibri" pitchFamily="34" charset="0"/>
                <a:ea typeface="Arial"/>
                <a:cs typeface="Calibri" pitchFamily="34" charset="0"/>
                <a:sym typeface="Arial"/>
              </a:rPr>
              <a:t> Répondre </a:t>
            </a:r>
            <a:r>
              <a:rPr lang="fr-FR" sz="2000" b="1" dirty="0">
                <a:solidFill>
                  <a:schemeClr val="tx1"/>
                </a:solidFill>
                <a:latin typeface="Calibri" pitchFamily="34" charset="0"/>
                <a:ea typeface="Arial"/>
                <a:cs typeface="Calibri" pitchFamily="34" charset="0"/>
                <a:sym typeface="Arial"/>
              </a:rPr>
              <a:t>aux besoins de la comptabilité nationale en données nécessaires pour l’élaboration des comptes nationaux  et l’actualisation de l’année de base;</a:t>
            </a:r>
          </a:p>
          <a:p>
            <a:pPr algn="just" eaLnBrk="1" fontAlgn="auto" hangingPunct="1">
              <a:spcBef>
                <a:spcPts val="0"/>
              </a:spcBef>
              <a:spcAft>
                <a:spcPts val="0"/>
              </a:spcAft>
              <a:buClr>
                <a:srgbClr val="7030A0"/>
              </a:buClr>
              <a:buFont typeface="Courier New" pitchFamily="49" charset="0"/>
              <a:buChar char="o"/>
              <a:defRPr/>
            </a:pPr>
            <a:r>
              <a:rPr lang="fr-FR" sz="2000" b="1" dirty="0" smtClean="0">
                <a:solidFill>
                  <a:schemeClr val="tx1"/>
                </a:solidFill>
                <a:latin typeface="Calibri" pitchFamily="34" charset="0"/>
                <a:ea typeface="Arial"/>
                <a:cs typeface="Calibri" pitchFamily="34" charset="0"/>
                <a:sym typeface="Arial"/>
              </a:rPr>
              <a:t> Evaluer </a:t>
            </a:r>
            <a:r>
              <a:rPr lang="fr-FR" sz="2000" b="1" dirty="0">
                <a:solidFill>
                  <a:schemeClr val="tx1"/>
                </a:solidFill>
                <a:latin typeface="Calibri" pitchFamily="34" charset="0"/>
                <a:ea typeface="Arial"/>
                <a:cs typeface="Calibri" pitchFamily="34" charset="0"/>
                <a:sym typeface="Arial"/>
              </a:rPr>
              <a:t>les politiques et programmes de lutte contre la pauvreté, la vulnérabilité et la répartition des niveaux de vie ;</a:t>
            </a:r>
          </a:p>
          <a:p>
            <a:pPr algn="just" eaLnBrk="1" fontAlgn="auto" hangingPunct="1">
              <a:spcBef>
                <a:spcPts val="0"/>
              </a:spcBef>
              <a:spcAft>
                <a:spcPts val="0"/>
              </a:spcAft>
              <a:buClr>
                <a:srgbClr val="7030A0"/>
              </a:buClr>
              <a:buFont typeface="Courier New" pitchFamily="49" charset="0"/>
              <a:buChar char="o"/>
              <a:defRPr/>
            </a:pPr>
            <a:r>
              <a:rPr lang="fr-FR" sz="2000" b="1" dirty="0" smtClean="0">
                <a:solidFill>
                  <a:schemeClr val="tx1"/>
                </a:solidFill>
                <a:latin typeface="Calibri" pitchFamily="34" charset="0"/>
                <a:ea typeface="Arial"/>
                <a:cs typeface="Calibri" pitchFamily="34" charset="0"/>
                <a:sym typeface="Arial"/>
              </a:rPr>
              <a:t> Fournir </a:t>
            </a:r>
            <a:r>
              <a:rPr lang="fr-FR" sz="2000" b="1" dirty="0">
                <a:solidFill>
                  <a:schemeClr val="tx1"/>
                </a:solidFill>
                <a:latin typeface="Calibri" pitchFamily="34" charset="0"/>
                <a:ea typeface="Arial"/>
                <a:cs typeface="Calibri" pitchFamily="34" charset="0"/>
                <a:sym typeface="Arial"/>
              </a:rPr>
              <a:t>les données pour le suivi des ODD ;</a:t>
            </a:r>
          </a:p>
          <a:p>
            <a:pPr algn="just" eaLnBrk="1" fontAlgn="auto" hangingPunct="1">
              <a:spcBef>
                <a:spcPts val="0"/>
              </a:spcBef>
              <a:spcAft>
                <a:spcPts val="0"/>
              </a:spcAft>
              <a:buClr>
                <a:srgbClr val="7030A0"/>
              </a:buClr>
              <a:buFont typeface="Courier New" pitchFamily="49" charset="0"/>
              <a:buChar char="o"/>
              <a:defRPr/>
            </a:pPr>
            <a:r>
              <a:rPr lang="fr-FR" sz="2000" b="1" dirty="0">
                <a:solidFill>
                  <a:schemeClr val="tx1"/>
                </a:solidFill>
                <a:latin typeface="Calibri" pitchFamily="34" charset="0"/>
                <a:ea typeface="Arial"/>
                <a:cs typeface="Calibri" pitchFamily="34" charset="0"/>
                <a:sym typeface="Arial"/>
              </a:rPr>
              <a:t>Fournir les données nécessaires aux travaux d’analyse et de modélisation des conditions de vie (études sur la stratification sociale, dynamique de la pauvreté, élaboration de modèles de simulation d’impact, actualisation des cartes de la pauvreté, etc.) ;</a:t>
            </a:r>
          </a:p>
          <a:p>
            <a:pPr algn="just" eaLnBrk="1" fontAlgn="auto" hangingPunct="1">
              <a:spcBef>
                <a:spcPts val="0"/>
              </a:spcBef>
              <a:spcAft>
                <a:spcPts val="0"/>
              </a:spcAft>
              <a:buClr>
                <a:srgbClr val="7030A0"/>
              </a:buClr>
              <a:buFont typeface="Courier New" pitchFamily="49" charset="0"/>
              <a:buChar char="o"/>
              <a:defRPr/>
            </a:pPr>
            <a:r>
              <a:rPr lang="fr-FR" sz="2000" b="1" dirty="0" smtClean="0">
                <a:solidFill>
                  <a:schemeClr val="tx1"/>
                </a:solidFill>
                <a:latin typeface="Calibri" pitchFamily="34" charset="0"/>
                <a:ea typeface="Arial"/>
                <a:cs typeface="Calibri" pitchFamily="34" charset="0"/>
                <a:sym typeface="Arial"/>
              </a:rPr>
              <a:t> Mettre </a:t>
            </a:r>
            <a:r>
              <a:rPr lang="fr-FR" sz="2000" b="1" dirty="0">
                <a:solidFill>
                  <a:schemeClr val="tx1"/>
                </a:solidFill>
                <a:latin typeface="Calibri" pitchFamily="34" charset="0"/>
                <a:ea typeface="Arial"/>
                <a:cs typeface="Calibri" pitchFamily="34" charset="0"/>
                <a:sym typeface="Arial"/>
              </a:rPr>
              <a:t>à jour les données pour l’actualisation de la formule du </a:t>
            </a:r>
            <a:r>
              <a:rPr lang="fr-FR" sz="2000" b="1" dirty="0" err="1">
                <a:solidFill>
                  <a:schemeClr val="tx1"/>
                </a:solidFill>
                <a:latin typeface="Calibri" pitchFamily="34" charset="0"/>
                <a:ea typeface="Arial"/>
                <a:cs typeface="Calibri" pitchFamily="34" charset="0"/>
                <a:sym typeface="Arial"/>
              </a:rPr>
              <a:t>scoring</a:t>
            </a:r>
            <a:r>
              <a:rPr lang="fr-FR" sz="2000" b="1" dirty="0">
                <a:solidFill>
                  <a:schemeClr val="tx1"/>
                </a:solidFill>
                <a:latin typeface="Calibri" pitchFamily="34" charset="0"/>
                <a:ea typeface="Arial"/>
                <a:cs typeface="Calibri" pitchFamily="34" charset="0"/>
                <a:sym typeface="Arial"/>
              </a:rPr>
              <a:t> pour l’éligibilité au Registre Social Unifié (RSU); </a:t>
            </a:r>
          </a:p>
          <a:p>
            <a:pPr algn="just" eaLnBrk="1" fontAlgn="auto" hangingPunct="1">
              <a:spcBef>
                <a:spcPts val="0"/>
              </a:spcBef>
              <a:spcAft>
                <a:spcPts val="0"/>
              </a:spcAft>
              <a:buClr>
                <a:srgbClr val="7030A0"/>
              </a:buClr>
              <a:buFont typeface="Courier New" pitchFamily="49" charset="0"/>
              <a:buChar char="o"/>
              <a:defRPr/>
            </a:pPr>
            <a:r>
              <a:rPr lang="fr-FR" sz="2000" b="1" dirty="0" smtClean="0">
                <a:solidFill>
                  <a:schemeClr val="tx1"/>
                </a:solidFill>
                <a:latin typeface="Calibri" pitchFamily="34" charset="0"/>
                <a:ea typeface="Arial"/>
                <a:cs typeface="Calibri" pitchFamily="34" charset="0"/>
                <a:sym typeface="Arial"/>
              </a:rPr>
              <a:t>Mettre </a:t>
            </a:r>
            <a:r>
              <a:rPr lang="fr-FR" sz="2000" b="1" dirty="0">
                <a:solidFill>
                  <a:schemeClr val="tx1"/>
                </a:solidFill>
                <a:latin typeface="Calibri" pitchFamily="34" charset="0"/>
                <a:ea typeface="Arial"/>
                <a:cs typeface="Calibri" pitchFamily="34" charset="0"/>
                <a:sym typeface="Arial"/>
              </a:rPr>
              <a:t>à la disposition du public les données sur les conditions de vie de la population pour la recherche économique et sociale. </a:t>
            </a:r>
          </a:p>
          <a:p>
            <a:pPr marL="533400" indent="-533400" algn="just" eaLnBrk="1" fontAlgn="auto" hangingPunct="1">
              <a:spcBef>
                <a:spcPts val="0"/>
              </a:spcBef>
              <a:spcAft>
                <a:spcPts val="0"/>
              </a:spcAft>
              <a:buClr>
                <a:srgbClr val="7030A0"/>
              </a:buClr>
              <a:buFont typeface="Courier New" pitchFamily="49" charset="0"/>
              <a:buChar char="o"/>
              <a:defRPr/>
            </a:pPr>
            <a:endParaRPr lang="fr-FR" altLang="ja-JP" sz="2000" b="1" dirty="0">
              <a:solidFill>
                <a:schemeClr val="tx1"/>
              </a:solidFill>
              <a:latin typeface="Calibri" pitchFamily="34" charset="0"/>
              <a:ea typeface="Arial"/>
              <a:cs typeface="Calibri" pitchFamily="34" charset="0"/>
              <a:sym typeface="Arial"/>
            </a:endParaRPr>
          </a:p>
          <a:p>
            <a:pPr marL="381000" indent="-381000" algn="just" eaLnBrk="1" fontAlgn="auto" hangingPunct="1">
              <a:spcBef>
                <a:spcPts val="0"/>
              </a:spcBef>
              <a:spcAft>
                <a:spcPts val="0"/>
              </a:spcAft>
              <a:buClr>
                <a:srgbClr val="7030A0"/>
              </a:buClr>
              <a:buFont typeface="Courier New" pitchFamily="49" charset="0"/>
              <a:buChar char="o"/>
              <a:defRPr/>
            </a:pPr>
            <a:endParaRPr lang="fr-FR" sz="2000" b="1" dirty="0">
              <a:solidFill>
                <a:schemeClr val="tx1"/>
              </a:solidFill>
              <a:latin typeface="Calibri" pitchFamily="34" charset="0"/>
              <a:ea typeface="Arial"/>
              <a:cs typeface="Calibri" pitchFamily="34" charset="0"/>
              <a:sym typeface="Arial"/>
            </a:endParaRPr>
          </a:p>
          <a:p>
            <a:pPr marL="381000" indent="-381000" algn="just" eaLnBrk="1" fontAlgn="auto" hangingPunct="1">
              <a:spcBef>
                <a:spcPts val="0"/>
              </a:spcBef>
              <a:spcAft>
                <a:spcPts val="0"/>
              </a:spcAft>
              <a:buClr>
                <a:srgbClr val="7030A0"/>
              </a:buClr>
              <a:buFont typeface="Courier New" pitchFamily="49" charset="0"/>
              <a:buChar char="o"/>
              <a:defRPr/>
            </a:pPr>
            <a:endParaRPr lang="fr-FR" sz="2000" b="1" dirty="0">
              <a:solidFill>
                <a:schemeClr val="tx1"/>
              </a:solidFill>
              <a:latin typeface="Calibri" pitchFamily="34" charset="0"/>
              <a:ea typeface="Arial"/>
              <a:cs typeface="Calibri" pitchFamily="34" charset="0"/>
              <a:sym typeface="Arial"/>
            </a:endParaRPr>
          </a:p>
        </p:txBody>
      </p:sp>
    </p:spTree>
    <p:extLst>
      <p:ext uri="{BB962C8B-B14F-4D97-AF65-F5344CB8AC3E}">
        <p14:creationId xmlns:p14="http://schemas.microsoft.com/office/powerpoint/2010/main" xmlns="" val="372538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6" name="Titre 1"/>
          <p:cNvSpPr txBox="1">
            <a:spLocks noGrp="1"/>
          </p:cNvSpPr>
          <p:nvPr>
            <p:ph type="title"/>
          </p:nvPr>
        </p:nvSpPr>
        <p:spPr>
          <a:xfrm>
            <a:off x="0" y="1306350"/>
            <a:ext cx="11719249" cy="410483"/>
          </a:xfrm>
        </p:spPr>
        <p:txBody>
          <a:bodyPr>
            <a:normAutofit fontScale="90000"/>
          </a:bodyPr>
          <a:lstStyle/>
          <a:p>
            <a:pPr algn="ctr" eaLnBrk="1" hangingPunct="1">
              <a:spcBef>
                <a:spcPct val="0"/>
              </a:spcBef>
              <a:spcAft>
                <a:spcPct val="0"/>
              </a:spcAft>
              <a:buClr>
                <a:srgbClr val="000000"/>
              </a:buClr>
            </a:pPr>
            <a:r>
              <a:rPr lang="fr-FR" sz="2800" dirty="0" smtClean="0">
                <a:solidFill>
                  <a:srgbClr val="7030A0"/>
                </a:solidFill>
                <a:latin typeface="Berlin Sans FB Demi" pitchFamily="34" charset="0"/>
                <a:cs typeface="Calibri" pitchFamily="34" charset="0"/>
                <a:sym typeface="Calibri" pitchFamily="34" charset="0"/>
              </a:rPr>
              <a:t>Nouveauté de ENNVM 2025/2026</a:t>
            </a:r>
          </a:p>
        </p:txBody>
      </p:sp>
      <p:sp>
        <p:nvSpPr>
          <p:cNvPr id="9" name="Espace réservé du contenu 2"/>
          <p:cNvSpPr txBox="1">
            <a:spLocks noGrp="1"/>
          </p:cNvSpPr>
          <p:nvPr>
            <p:ph idx="1"/>
          </p:nvPr>
        </p:nvSpPr>
        <p:spPr>
          <a:xfrm>
            <a:off x="544286" y="1863499"/>
            <a:ext cx="10972800" cy="3996125"/>
          </a:xfrm>
        </p:spPr>
        <p:txBody>
          <a:bodyPr>
            <a:noAutofit/>
          </a:bodyPr>
          <a:lstStyle/>
          <a:p>
            <a:pPr algn="just">
              <a:buClr>
                <a:srgbClr val="7030A0"/>
              </a:buClr>
              <a:buFont typeface="Courier New" pitchFamily="49" charset="0"/>
              <a:buChar char="o"/>
              <a:defRPr/>
            </a:pPr>
            <a:r>
              <a:rPr lang="fr-FR" sz="2200" b="1" kern="1200" dirty="0" smtClean="0">
                <a:solidFill>
                  <a:schemeClr val="tx1"/>
                </a:solidFill>
                <a:latin typeface="Calibri" pitchFamily="34" charset="0"/>
                <a:cs typeface="Calibri" pitchFamily="34" charset="0"/>
                <a:sym typeface="Arial"/>
              </a:rPr>
              <a:t>Révision de l’approche de mesure des inégalités sociales y compris la pauvreté monétaire sur la base de la nouvelle définition de l’agrégat </a:t>
            </a:r>
            <a:r>
              <a:rPr lang="fr-FR" sz="2200" b="1" kern="1200" dirty="0" smtClean="0">
                <a:solidFill>
                  <a:schemeClr val="tx1"/>
                </a:solidFill>
                <a:latin typeface="Calibri" pitchFamily="34" charset="0"/>
                <a:cs typeface="Calibri" pitchFamily="34" charset="0"/>
                <a:sym typeface="Arial"/>
              </a:rPr>
              <a:t>du bien-être </a:t>
            </a:r>
            <a:r>
              <a:rPr lang="fr-FR" sz="2200" b="1" kern="1200" dirty="0" smtClean="0">
                <a:solidFill>
                  <a:schemeClr val="tx1"/>
                </a:solidFill>
                <a:latin typeface="Calibri" pitchFamily="34" charset="0"/>
                <a:cs typeface="Calibri" pitchFamily="34" charset="0"/>
                <a:sym typeface="Arial"/>
              </a:rPr>
              <a:t>des ménages.</a:t>
            </a:r>
          </a:p>
          <a:p>
            <a:pPr algn="just">
              <a:buClr>
                <a:srgbClr val="7030A0"/>
              </a:buClr>
              <a:buFont typeface="Courier New" pitchFamily="49" charset="0"/>
              <a:buChar char="o"/>
              <a:defRPr/>
            </a:pPr>
            <a:r>
              <a:rPr lang="fr-FR" sz="2200" b="1" kern="1200" dirty="0" smtClean="0">
                <a:solidFill>
                  <a:schemeClr val="tx1"/>
                </a:solidFill>
                <a:latin typeface="Calibri" pitchFamily="34" charset="0"/>
                <a:cs typeface="Calibri" pitchFamily="34" charset="0"/>
                <a:sym typeface="Arial"/>
              </a:rPr>
              <a:t>Amélioration du suivi des dépenses alimentaires : en complément de la collecte des montants dépensés, l’enquête recueillera des données sur les quantités d’aliments consommées par les ménages</a:t>
            </a:r>
            <a:r>
              <a:rPr lang="fr-FR" sz="2200" b="1" kern="1200" dirty="0" smtClean="0">
                <a:solidFill>
                  <a:schemeClr val="tx1"/>
                </a:solidFill>
                <a:latin typeface="Calibri" pitchFamily="34" charset="0"/>
                <a:cs typeface="Calibri" pitchFamily="34" charset="0"/>
                <a:sym typeface="Arial"/>
              </a:rPr>
              <a:t>.</a:t>
            </a:r>
          </a:p>
          <a:p>
            <a:pPr algn="just">
              <a:buClr>
                <a:srgbClr val="7030A0"/>
              </a:buClr>
              <a:buFont typeface="Courier New" pitchFamily="49" charset="0"/>
              <a:buChar char="o"/>
              <a:defRPr/>
            </a:pPr>
            <a:r>
              <a:rPr lang="fr-FR" sz="2200" b="1" dirty="0" smtClean="0">
                <a:latin typeface="Calibri" pitchFamily="34" charset="0"/>
                <a:cs typeface="Calibri" pitchFamily="34" charset="0"/>
                <a:sym typeface="Calibri" pitchFamily="34" charset="0"/>
              </a:rPr>
              <a:t>Actualisation de la nomenclature marocaine de biens et </a:t>
            </a:r>
            <a:r>
              <a:rPr lang="fr-FR" sz="2200" b="1" dirty="0" smtClean="0">
                <a:latin typeface="Calibri" pitchFamily="34" charset="0"/>
                <a:cs typeface="Calibri" pitchFamily="34" charset="0"/>
                <a:sym typeface="Calibri" pitchFamily="34" charset="0"/>
              </a:rPr>
              <a:t>services</a:t>
            </a:r>
            <a:r>
              <a:rPr lang="fr-FR" sz="2200" b="1" dirty="0" smtClean="0">
                <a:latin typeface="Calibri" pitchFamily="34" charset="0"/>
                <a:cs typeface="Calibri" pitchFamily="34" charset="0"/>
                <a:sym typeface="Calibri" pitchFamily="34" charset="0"/>
              </a:rPr>
              <a:t>.</a:t>
            </a:r>
            <a:endParaRPr lang="fr-FR" sz="2200" b="1" kern="1200" dirty="0" smtClean="0">
              <a:solidFill>
                <a:schemeClr val="tx1"/>
              </a:solidFill>
              <a:latin typeface="Calibri" pitchFamily="34" charset="0"/>
              <a:cs typeface="Calibri" pitchFamily="34" charset="0"/>
              <a:sym typeface="Arial"/>
            </a:endParaRPr>
          </a:p>
          <a:p>
            <a:pPr algn="just">
              <a:buClr>
                <a:srgbClr val="7030A0"/>
              </a:buClr>
              <a:buFont typeface="Courier New" pitchFamily="49" charset="0"/>
              <a:buChar char="o"/>
              <a:defRPr/>
            </a:pPr>
            <a:r>
              <a:rPr lang="fr-FR" sz="2200" b="1" kern="1200" dirty="0" smtClean="0">
                <a:solidFill>
                  <a:schemeClr val="tx1"/>
                </a:solidFill>
                <a:latin typeface="Calibri" pitchFamily="34" charset="0"/>
                <a:cs typeface="Calibri" pitchFamily="34" charset="0"/>
                <a:sym typeface="Arial"/>
              </a:rPr>
              <a:t>Adoption d'une base de sondage actualisée, à partir du nouvel échantillon </a:t>
            </a:r>
            <a:r>
              <a:rPr lang="fr-FR" sz="2200" b="1" kern="1200" dirty="0" smtClean="0">
                <a:solidFill>
                  <a:schemeClr val="tx1"/>
                </a:solidFill>
                <a:latin typeface="Calibri" pitchFamily="34" charset="0"/>
                <a:cs typeface="Calibri" pitchFamily="34" charset="0"/>
                <a:sym typeface="Arial"/>
              </a:rPr>
              <a:t>maître </a:t>
            </a:r>
            <a:r>
              <a:rPr lang="fr-FR" sz="2200" b="1" kern="1200" dirty="0" smtClean="0">
                <a:solidFill>
                  <a:schemeClr val="tx1"/>
                </a:solidFill>
                <a:latin typeface="Calibri" pitchFamily="34" charset="0"/>
                <a:cs typeface="Calibri" pitchFamily="34" charset="0"/>
                <a:sym typeface="Arial"/>
              </a:rPr>
              <a:t>de 2025. </a:t>
            </a:r>
          </a:p>
          <a:p>
            <a:pPr algn="just">
              <a:buClr>
                <a:srgbClr val="7030A0"/>
              </a:buClr>
              <a:buFont typeface="Courier New" pitchFamily="49" charset="0"/>
              <a:buChar char="o"/>
              <a:defRPr/>
            </a:pPr>
            <a:r>
              <a:rPr lang="fr-FR" sz="2200" b="1" kern="1200" dirty="0" smtClean="0">
                <a:solidFill>
                  <a:schemeClr val="tx1"/>
                </a:solidFill>
                <a:latin typeface="Calibri" pitchFamily="34" charset="0"/>
                <a:cs typeface="Calibri" pitchFamily="34" charset="0"/>
                <a:sym typeface="Arial"/>
              </a:rPr>
              <a:t>La </a:t>
            </a:r>
            <a:r>
              <a:rPr lang="fr-FR" sz="2200" b="1" kern="1200" dirty="0" smtClean="0">
                <a:solidFill>
                  <a:schemeClr val="tx1"/>
                </a:solidFill>
                <a:latin typeface="Calibri" pitchFamily="34" charset="0"/>
                <a:cs typeface="Calibri" pitchFamily="34" charset="0"/>
                <a:sym typeface="Arial"/>
              </a:rPr>
              <a:t>conception de l’enquête en suivant les étapes recommandées par le modèle GSBPM (</a:t>
            </a:r>
            <a:r>
              <a:rPr lang="fr-FR" sz="2200" b="1" kern="1200" dirty="0" err="1" smtClean="0">
                <a:solidFill>
                  <a:schemeClr val="tx1"/>
                </a:solidFill>
                <a:latin typeface="Calibri" pitchFamily="34" charset="0"/>
                <a:cs typeface="Calibri" pitchFamily="34" charset="0"/>
                <a:sym typeface="Arial"/>
              </a:rPr>
              <a:t>Generic</a:t>
            </a:r>
            <a:r>
              <a:rPr lang="fr-FR" sz="2200" b="1" kern="1200" dirty="0" smtClean="0">
                <a:solidFill>
                  <a:schemeClr val="tx1"/>
                </a:solidFill>
                <a:latin typeface="Calibri" pitchFamily="34" charset="0"/>
                <a:cs typeface="Calibri" pitchFamily="34" charset="0"/>
                <a:sym typeface="Arial"/>
              </a:rPr>
              <a:t> </a:t>
            </a:r>
            <a:r>
              <a:rPr lang="fr-FR" sz="2200" b="1" kern="1200" dirty="0" err="1" smtClean="0">
                <a:solidFill>
                  <a:schemeClr val="tx1"/>
                </a:solidFill>
                <a:latin typeface="Calibri" pitchFamily="34" charset="0"/>
                <a:cs typeface="Calibri" pitchFamily="34" charset="0"/>
                <a:sym typeface="Arial"/>
              </a:rPr>
              <a:t>Statistical</a:t>
            </a:r>
            <a:r>
              <a:rPr lang="fr-FR" sz="2200" b="1" kern="1200" dirty="0" smtClean="0">
                <a:solidFill>
                  <a:schemeClr val="tx1"/>
                </a:solidFill>
                <a:latin typeface="Calibri" pitchFamily="34" charset="0"/>
                <a:cs typeface="Calibri" pitchFamily="34" charset="0"/>
                <a:sym typeface="Arial"/>
              </a:rPr>
              <a:t> </a:t>
            </a:r>
            <a:r>
              <a:rPr lang="fr-FR" sz="2200" b="1" kern="1200" dirty="0" smtClean="0">
                <a:solidFill>
                  <a:schemeClr val="tx1"/>
                </a:solidFill>
                <a:latin typeface="Calibri" pitchFamily="34" charset="0"/>
                <a:cs typeface="Calibri" pitchFamily="34" charset="0"/>
                <a:sym typeface="Arial"/>
              </a:rPr>
              <a:t>Business </a:t>
            </a:r>
            <a:r>
              <a:rPr lang="fr-FR" sz="2200" b="1" kern="1200" dirty="0" err="1" smtClean="0">
                <a:solidFill>
                  <a:schemeClr val="tx1"/>
                </a:solidFill>
                <a:latin typeface="Calibri" pitchFamily="34" charset="0"/>
                <a:cs typeface="Calibri" pitchFamily="34" charset="0"/>
                <a:sym typeface="Arial"/>
              </a:rPr>
              <a:t>Process</a:t>
            </a:r>
            <a:r>
              <a:rPr lang="fr-FR" sz="2200" b="1" kern="1200" dirty="0" smtClean="0">
                <a:solidFill>
                  <a:schemeClr val="tx1"/>
                </a:solidFill>
                <a:latin typeface="Calibri" pitchFamily="34" charset="0"/>
                <a:cs typeface="Calibri" pitchFamily="34" charset="0"/>
                <a:sym typeface="Arial"/>
              </a:rPr>
              <a:t> Model), qui sert de cadre méthodologique pour structurer et standardiser le processus de production statistique</a:t>
            </a:r>
          </a:p>
        </p:txBody>
      </p:sp>
    </p:spTree>
    <p:extLst>
      <p:ext uri="{BB962C8B-B14F-4D97-AF65-F5344CB8AC3E}">
        <p14:creationId xmlns:p14="http://schemas.microsoft.com/office/powerpoint/2010/main" xmlns="" val="372538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9" name="Rectangle 2"/>
          <p:cNvSpPr txBox="1">
            <a:spLocks noGrp="1" noChangeArrowheads="1"/>
          </p:cNvSpPr>
          <p:nvPr>
            <p:ph type="title" idx="4294967295"/>
          </p:nvPr>
        </p:nvSpPr>
        <p:spPr>
          <a:xfrm>
            <a:off x="531845" y="1439540"/>
            <a:ext cx="11430000" cy="370599"/>
          </a:xfrm>
        </p:spPr>
        <p:txBody>
          <a:bodyPr>
            <a:noAutofit/>
          </a:bodyPr>
          <a:lstStyle/>
          <a:p>
            <a:pPr algn="ctr" eaLnBrk="1" hangingPunct="1">
              <a:lnSpc>
                <a:spcPct val="90000"/>
              </a:lnSpc>
              <a:buSzPts val="4400"/>
              <a:buFont typeface="Calibri" pitchFamily="34" charset="0"/>
              <a:buNone/>
            </a:pPr>
            <a:r>
              <a:rPr lang="fr-FR" sz="3600" dirty="0" smtClean="0">
                <a:solidFill>
                  <a:srgbClr val="7030A0"/>
                </a:solidFill>
                <a:latin typeface="Berlin Sans FB Demi" pitchFamily="34" charset="0"/>
                <a:cs typeface="Calibri" pitchFamily="34" charset="0"/>
                <a:sym typeface="Calibri" pitchFamily="34" charset="0"/>
              </a:rPr>
              <a:t>Questionnaire   </a:t>
            </a:r>
          </a:p>
        </p:txBody>
      </p:sp>
      <p:sp>
        <p:nvSpPr>
          <p:cNvPr id="10" name="Rectangle 3"/>
          <p:cNvSpPr txBox="1">
            <a:spLocks noChangeArrowheads="1"/>
          </p:cNvSpPr>
          <p:nvPr/>
        </p:nvSpPr>
        <p:spPr>
          <a:xfrm>
            <a:off x="381000" y="2255449"/>
            <a:ext cx="11811000" cy="3333588"/>
          </a:xfrm>
          <a:prstGeom prst="rect">
            <a:avLst/>
          </a:prstGeom>
        </p:spPr>
        <p:txBody>
          <a:bodyPr vert="horz" lIns="91440" tIns="45720" rIns="91440" bIns="45720" rtlCol="0">
            <a:normAutofit/>
          </a:bodyPr>
          <a:lstStyle/>
          <a:p>
            <a:pPr marL="228600" marR="0" lvl="0" indent="-457200" algn="just" defTabSz="914400" rtl="0" eaLnBrk="1" fontAlgn="auto" latinLnBrk="0" hangingPunct="1">
              <a:lnSpc>
                <a:spcPct val="80000"/>
              </a:lnSpc>
              <a:spcBef>
                <a:spcPts val="1000"/>
              </a:spcBef>
              <a:spcAft>
                <a:spcPts val="0"/>
              </a:spcAft>
              <a:buClrTx/>
              <a:buSzTx/>
              <a:buFontTx/>
              <a:buNone/>
              <a:tabLst/>
              <a:defRPr/>
            </a:pPr>
            <a:r>
              <a:rPr kumimoji="0" lang="fr-FR" sz="2400" b="1" i="0" u="none" strike="noStrike" kern="1200" cap="none" spc="0" normalizeH="0" baseline="0" noProof="0" dirty="0" smtClean="0">
                <a:ln>
                  <a:noFill/>
                </a:ln>
                <a:solidFill>
                  <a:srgbClr val="7030A0"/>
                </a:solidFill>
                <a:effectLst/>
                <a:uLnTx/>
                <a:uFillTx/>
                <a:latin typeface="Calibri"/>
                <a:ea typeface="Calibri"/>
                <a:cs typeface="Calibri"/>
                <a:sym typeface="Calibri"/>
              </a:rPr>
              <a:t>Plusieurs volets </a:t>
            </a:r>
            <a:r>
              <a:rPr kumimoji="0" lang="fr-FR" sz="2600" b="1" i="0" u="none" strike="noStrike" kern="1200" cap="none" spc="0" normalizeH="0" baseline="0" noProof="0" dirty="0" smtClean="0">
                <a:ln>
                  <a:noFill/>
                </a:ln>
                <a:solidFill>
                  <a:srgbClr val="7030A0"/>
                </a:solidFill>
                <a:effectLst/>
                <a:uLnTx/>
                <a:uFillTx/>
                <a:latin typeface="Calibri"/>
                <a:ea typeface="Calibri"/>
                <a:cs typeface="Calibri"/>
                <a:sym typeface="Calibri"/>
              </a:rPr>
              <a:t>: </a:t>
            </a:r>
          </a:p>
          <a:p>
            <a:pPr marL="228600" marR="0" lvl="0" indent="-228600" algn="l" defTabSz="914400" rtl="0" eaLnBrk="1" fontAlgn="auto" latinLnBrk="0" hangingPunct="1">
              <a:lnSpc>
                <a:spcPct val="100000"/>
              </a:lnSpc>
              <a:spcBef>
                <a:spcPts val="1000"/>
              </a:spcBef>
              <a:spcAft>
                <a:spcPct val="0"/>
              </a:spcAft>
              <a:buClr>
                <a:srgbClr val="7030A0"/>
              </a:buClr>
              <a:buSzTx/>
              <a:buFont typeface="Courier New" pitchFamily="49" charset="0"/>
              <a:buChar char="o"/>
              <a:tabLst/>
              <a:defRPr/>
            </a:pPr>
            <a:r>
              <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a:rPr>
              <a:t>Caractéristiques démographiques et socioéconomiques   des individus  (démographie, éducation, santé, emploi, équipement en biens de transport  personnel) ;</a:t>
            </a:r>
          </a:p>
          <a:p>
            <a:pPr marL="228600" marR="0" lvl="0" indent="-228600" algn="just" defTabSz="914400" rtl="0" eaLnBrk="1" fontAlgn="auto" latinLnBrk="0" hangingPunct="1">
              <a:lnSpc>
                <a:spcPct val="100000"/>
              </a:lnSpc>
              <a:spcBef>
                <a:spcPts val="1000"/>
              </a:spcBef>
              <a:spcAft>
                <a:spcPct val="0"/>
              </a:spcAft>
              <a:buClr>
                <a:srgbClr val="7030A0"/>
              </a:buClr>
              <a:buSzTx/>
              <a:buFont typeface="Courier New" pitchFamily="49" charset="0"/>
              <a:buChar char="o"/>
              <a:tabLst/>
              <a:defRPr/>
            </a:pPr>
            <a:r>
              <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a:rPr>
              <a:t>Conditions d’habitation des ménages, Source et dépense énergétique, équipement en biens durables, transferts, crédits ;  </a:t>
            </a:r>
          </a:p>
          <a:p>
            <a:pPr marL="228600" marR="0" lvl="0" indent="-228600" algn="just" defTabSz="914400" rtl="0" eaLnBrk="1" fontAlgn="auto" latinLnBrk="0" hangingPunct="1">
              <a:lnSpc>
                <a:spcPct val="100000"/>
              </a:lnSpc>
              <a:spcBef>
                <a:spcPts val="1000"/>
              </a:spcBef>
              <a:spcAft>
                <a:spcPct val="0"/>
              </a:spcAft>
              <a:buClr>
                <a:srgbClr val="7030A0"/>
              </a:buClr>
              <a:buSzTx/>
              <a:buFont typeface="Courier New" pitchFamily="49" charset="0"/>
              <a:buChar char="o"/>
              <a:tabLst/>
              <a:defRPr/>
            </a:pPr>
            <a:r>
              <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a:rPr>
              <a:t>Dépenses des ménages et habitudes de consommation (dépenses alimentaires et non alimentaires) ;</a:t>
            </a:r>
          </a:p>
          <a:p>
            <a:pPr marL="228600" marR="0" lvl="0" indent="-228600" algn="just" defTabSz="914400" rtl="0" eaLnBrk="1" fontAlgn="auto" latinLnBrk="0" hangingPunct="1">
              <a:lnSpc>
                <a:spcPct val="100000"/>
              </a:lnSpc>
              <a:spcBef>
                <a:spcPts val="1000"/>
              </a:spcBef>
              <a:spcAft>
                <a:spcPct val="0"/>
              </a:spcAft>
              <a:buClr>
                <a:srgbClr val="7030A0"/>
              </a:buClr>
              <a:buSzTx/>
              <a:buFont typeface="Courier New" pitchFamily="49" charset="0"/>
              <a:buChar char="o"/>
              <a:tabLst/>
              <a:defRPr/>
            </a:pPr>
            <a:r>
              <a:rPr kumimoji="0" lang="fr-FR" sz="2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sym typeface="Calibri"/>
              </a:rPr>
              <a:t>Aspects qualitatifs des conditions de vie des ménages : Perception des ménages de l’évolution de leurs niveaux</a:t>
            </a:r>
            <a:endParaRPr kumimoji="0" lang="fr-FR" sz="2000" b="0" i="0" u="none" strike="noStrike" kern="1200" cap="none" spc="0" normalizeH="0" baseline="0" noProof="0" dirty="0" smtClean="0">
              <a:ln>
                <a:noFill/>
              </a:ln>
              <a:solidFill>
                <a:schemeClr val="dk1"/>
              </a:solidFill>
              <a:effectLst/>
              <a:uLnTx/>
              <a:uFillTx/>
              <a:latin typeface="Calibri"/>
              <a:ea typeface="Calibri"/>
              <a:cs typeface="Calibri"/>
              <a:sym typeface="Calibri"/>
            </a:endParaRPr>
          </a:p>
          <a:p>
            <a:pPr marL="228600" marR="0" lvl="0" indent="-457200" algn="l" defTabSz="914400" rtl="0" eaLnBrk="1" fontAlgn="auto" latinLnBrk="0" hangingPunct="1">
              <a:lnSpc>
                <a:spcPct val="80000"/>
              </a:lnSpc>
              <a:spcBef>
                <a:spcPts val="1000"/>
              </a:spcBef>
              <a:spcAft>
                <a:spcPts val="0"/>
              </a:spcAft>
              <a:buClrTx/>
              <a:buSzTx/>
              <a:tabLst/>
              <a:defRPr/>
            </a:pPr>
            <a:endParaRPr kumimoji="0" lang="fr-FR" sz="1800" b="1" i="0" u="none" strike="noStrike" kern="1200" cap="none" spc="0" normalizeH="0" baseline="0" noProof="0" dirty="0" smtClean="0">
              <a:ln>
                <a:noFill/>
              </a:ln>
              <a:solidFill>
                <a:schemeClr val="dk1"/>
              </a:solidFill>
              <a:effectLst/>
              <a:uLnTx/>
              <a:uFillTx/>
              <a:latin typeface="Arial Black" pitchFamily="34" charset="0"/>
              <a:ea typeface="Calibri"/>
              <a:cs typeface="Calibri"/>
              <a:sym typeface="Calibri"/>
            </a:endParaRPr>
          </a:p>
        </p:txBody>
      </p:sp>
    </p:spTree>
    <p:extLst>
      <p:ext uri="{BB962C8B-B14F-4D97-AF65-F5344CB8AC3E}">
        <p14:creationId xmlns:p14="http://schemas.microsoft.com/office/powerpoint/2010/main" xmlns="" val="372538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6" name="Rectangle 2"/>
          <p:cNvSpPr txBox="1">
            <a:spLocks noGrp="1" noChangeArrowheads="1"/>
          </p:cNvSpPr>
          <p:nvPr>
            <p:ph type="title" idx="4294967295"/>
          </p:nvPr>
        </p:nvSpPr>
        <p:spPr>
          <a:xfrm>
            <a:off x="295081" y="1341503"/>
            <a:ext cx="11694756" cy="449975"/>
          </a:xfrm>
        </p:spPr>
        <p:txBody>
          <a:bodyPr>
            <a:noAutofit/>
          </a:bodyPr>
          <a:lstStyle/>
          <a:p>
            <a:pPr algn="ctr" eaLnBrk="1" hangingPunct="1">
              <a:lnSpc>
                <a:spcPct val="90000"/>
              </a:lnSpc>
              <a:buSzPts val="4400"/>
              <a:buFont typeface="Calibri" pitchFamily="34" charset="0"/>
              <a:buNone/>
            </a:pPr>
            <a:r>
              <a:rPr lang="fr-FR" sz="3200" dirty="0" smtClean="0">
                <a:solidFill>
                  <a:srgbClr val="7030A0"/>
                </a:solidFill>
                <a:latin typeface="Berlin Sans FB Demi" pitchFamily="34" charset="0"/>
                <a:cs typeface="Calibri" pitchFamily="34" charset="0"/>
                <a:sym typeface="Calibri" pitchFamily="34" charset="0"/>
              </a:rPr>
              <a:t/>
            </a:r>
            <a:br>
              <a:rPr lang="fr-FR" sz="3200" dirty="0" smtClean="0">
                <a:solidFill>
                  <a:srgbClr val="7030A0"/>
                </a:solidFill>
                <a:latin typeface="Berlin Sans FB Demi" pitchFamily="34" charset="0"/>
                <a:cs typeface="Calibri" pitchFamily="34" charset="0"/>
                <a:sym typeface="Calibri" pitchFamily="34" charset="0"/>
              </a:rPr>
            </a:br>
            <a:r>
              <a:rPr lang="fr-FR" sz="3200" dirty="0" smtClean="0">
                <a:solidFill>
                  <a:srgbClr val="7030A0"/>
                </a:solidFill>
                <a:latin typeface="Berlin Sans FB Demi" pitchFamily="34" charset="0"/>
                <a:cs typeface="Calibri" pitchFamily="34" charset="0"/>
                <a:sym typeface="Calibri" pitchFamily="34" charset="0"/>
              </a:rPr>
              <a:t>Concept </a:t>
            </a:r>
            <a:r>
              <a:rPr lang="fr-FR" sz="3200" dirty="0" smtClean="0">
                <a:solidFill>
                  <a:srgbClr val="7030A0"/>
                </a:solidFill>
                <a:latin typeface="Berlin Sans FB Demi" pitchFamily="34" charset="0"/>
                <a:cs typeface="Calibri" pitchFamily="34" charset="0"/>
                <a:sym typeface="Calibri" pitchFamily="34" charset="0"/>
              </a:rPr>
              <a:t>de dépense </a:t>
            </a:r>
            <a:r>
              <a:rPr lang="fr-FR" sz="3200" dirty="0" smtClean="0">
                <a:solidFill>
                  <a:srgbClr val="7030A0"/>
                </a:solidFill>
                <a:latin typeface="Berlin Sans FB Demi" pitchFamily="34" charset="0"/>
                <a:cs typeface="Calibri" pitchFamily="34" charset="0"/>
                <a:sym typeface="Calibri" pitchFamily="34" charset="0"/>
              </a:rPr>
              <a:t>de consommation </a:t>
            </a:r>
            <a:br>
              <a:rPr lang="fr-FR" sz="3200" dirty="0" smtClean="0">
                <a:solidFill>
                  <a:srgbClr val="7030A0"/>
                </a:solidFill>
                <a:latin typeface="Berlin Sans FB Demi" pitchFamily="34" charset="0"/>
                <a:cs typeface="Calibri" pitchFamily="34" charset="0"/>
                <a:sym typeface="Calibri" pitchFamily="34" charset="0"/>
              </a:rPr>
            </a:br>
            <a:r>
              <a:rPr lang="fr-FR" sz="3200" dirty="0" smtClean="0">
                <a:solidFill>
                  <a:srgbClr val="7030A0"/>
                </a:solidFill>
                <a:latin typeface="Berlin Sans FB Demi" pitchFamily="34" charset="0"/>
                <a:cs typeface="Calibri" pitchFamily="34" charset="0"/>
                <a:sym typeface="Calibri" pitchFamily="34" charset="0"/>
              </a:rPr>
              <a:t>   </a:t>
            </a:r>
          </a:p>
        </p:txBody>
      </p:sp>
      <p:sp>
        <p:nvSpPr>
          <p:cNvPr id="12" name="Rectangle 3"/>
          <p:cNvSpPr txBox="1">
            <a:spLocks noChangeArrowheads="1"/>
          </p:cNvSpPr>
          <p:nvPr/>
        </p:nvSpPr>
        <p:spPr>
          <a:xfrm>
            <a:off x="181169" y="2039937"/>
            <a:ext cx="11715750" cy="4818063"/>
          </a:xfrm>
          <a:prstGeom prst="rect">
            <a:avLst/>
          </a:prstGeom>
        </p:spPr>
        <p:txBody>
          <a:bodyPr vert="horz" lIns="91440" tIns="45720" rIns="91440" bIns="45720" rtlCol="0">
            <a:normAutofit/>
          </a:bodyPr>
          <a:lstStyle/>
          <a:p>
            <a:pPr marL="228600" marR="0" lvl="0" indent="-457200" algn="l" defTabSz="914400" rtl="0" eaLnBrk="1" fontAlgn="auto" latinLnBrk="0" hangingPunct="1">
              <a:lnSpc>
                <a:spcPct val="80000"/>
              </a:lnSpc>
              <a:spcBef>
                <a:spcPts val="1000"/>
              </a:spcBef>
              <a:spcAft>
                <a:spcPts val="0"/>
              </a:spcAft>
              <a:buClrTx/>
              <a:buSzTx/>
              <a:buFontTx/>
              <a:buNone/>
              <a:tabLst/>
              <a:defRPr/>
            </a:pPr>
            <a:r>
              <a:rPr kumimoji="0" lang="fr-FR" sz="2000" b="1" i="0" u="none" strike="noStrike" kern="1200" cap="none" spc="0" normalizeH="0" baseline="0" noProof="0" smtClean="0">
                <a:ln>
                  <a:noFill/>
                </a:ln>
                <a:solidFill>
                  <a:schemeClr val="tx1"/>
                </a:solidFill>
                <a:effectLst/>
                <a:uLnTx/>
                <a:uFillTx/>
                <a:latin typeface="Arial Black" pitchFamily="34" charset="0"/>
                <a:ea typeface="Calibri"/>
                <a:cs typeface="Calibri"/>
                <a:sym typeface="Calibri"/>
              </a:rPr>
              <a:t>Sont inclues : </a:t>
            </a:r>
          </a:p>
          <a:p>
            <a:pPr marL="228600" marR="0" lvl="0" indent="-368300" algn="just" defTabSz="914400" rtl="0" eaLnBrk="1" fontAlgn="auto" latinLnBrk="0" hangingPunct="1">
              <a:lnSpc>
                <a:spcPct val="80000"/>
              </a:lnSpc>
              <a:spcBef>
                <a:spcPts val="1000"/>
              </a:spcBef>
              <a:spcAft>
                <a:spcPts val="0"/>
              </a:spcAft>
              <a:buClrTx/>
              <a:buSzTx/>
              <a:buFont typeface="Wingdings" pitchFamily="2" charset="2"/>
              <a:buChar char="Ø"/>
              <a:tabLst/>
              <a:defRPr/>
            </a:pPr>
            <a:r>
              <a:rPr kumimoji="0" lang="fr-FR" sz="2000" b="1" i="0" u="none" strike="noStrike" kern="1200" cap="none" spc="0" normalizeH="0" baseline="0" noProof="0" smtClean="0">
                <a:ln>
                  <a:noFill/>
                </a:ln>
                <a:solidFill>
                  <a:schemeClr val="tx1"/>
                </a:solidFill>
                <a:effectLst/>
                <a:uLnTx/>
                <a:uFillTx/>
                <a:latin typeface="Calibri"/>
                <a:ea typeface="Calibri"/>
                <a:cs typeface="Calibri"/>
                <a:sym typeface="Calibri"/>
              </a:rPr>
              <a:t>Toutes les dépenses de consommation des ménages sont observées sauf celles ayant trait aux investissements (logement, terrain, action,…) ou aux "transfert en capital" (legs, donation,…);</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fr-FR" sz="2000" b="1" i="0" u="none" strike="noStrike" kern="1200" cap="none" spc="0" normalizeH="0" baseline="0" noProof="0" smtClean="0">
                <a:ln>
                  <a:noFill/>
                </a:ln>
                <a:solidFill>
                  <a:schemeClr val="tx1"/>
                </a:solidFill>
                <a:effectLst/>
                <a:uLnTx/>
                <a:uFillTx/>
                <a:latin typeface="Calibri"/>
                <a:ea typeface="Calibri"/>
                <a:cs typeface="Calibri"/>
                <a:sym typeface="Calibri"/>
              </a:rPr>
              <a:t>Dépenses non destinées à la consommation : Ce sont toutes les dépenses qui ont pour effet la réduction du revenu disponible du ménage, sans que ce dernier ne bénéficie directement de la sortie de ces fonds: </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fr-FR" sz="2000" b="1" i="0" u="none" strike="noStrike" kern="1200" cap="none" spc="0" normalizeH="0" baseline="0" noProof="0" smtClean="0">
                <a:ln>
                  <a:noFill/>
                </a:ln>
                <a:solidFill>
                  <a:schemeClr val="tx1"/>
                </a:solidFill>
                <a:effectLst/>
                <a:uLnTx/>
                <a:uFillTx/>
                <a:latin typeface="Calibri"/>
                <a:ea typeface="Calibri"/>
                <a:cs typeface="Calibri"/>
                <a:sym typeface="Calibri"/>
              </a:rPr>
              <a:t>Paiements fiscaux non liés à l'exercice d'une activité professionnelle ; </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fr-FR" sz="2000" b="1" i="0" u="none" strike="noStrike" kern="1200" cap="none" spc="0" normalizeH="0" baseline="0" noProof="0" smtClean="0">
                <a:ln>
                  <a:noFill/>
                </a:ln>
                <a:solidFill>
                  <a:schemeClr val="tx1"/>
                </a:solidFill>
                <a:effectLst/>
                <a:uLnTx/>
                <a:uFillTx/>
                <a:latin typeface="Calibri"/>
                <a:ea typeface="Calibri"/>
                <a:cs typeface="Calibri"/>
                <a:sym typeface="Calibri"/>
              </a:rPr>
              <a:t>Transferts d'argent n'ayant pas un caractère de transfert en capital. </a:t>
            </a:r>
          </a:p>
          <a:p>
            <a:pPr marL="228600" marR="0" lvl="0" indent="-228600" algn="just" defTabSz="914400" rtl="0" eaLnBrk="1" fontAlgn="auto" latinLnBrk="0" hangingPunct="1">
              <a:lnSpc>
                <a:spcPct val="90000"/>
              </a:lnSpc>
              <a:spcBef>
                <a:spcPts val="1000"/>
              </a:spcBef>
              <a:spcAft>
                <a:spcPts val="0"/>
              </a:spcAft>
              <a:buClrTx/>
              <a:buSzTx/>
              <a:buFont typeface="Arial"/>
              <a:buNone/>
              <a:tabLst/>
              <a:defRPr/>
            </a:pPr>
            <a:r>
              <a:rPr kumimoji="0" lang="fr-FR" sz="2100" b="1" i="0" u="none" strike="noStrike" kern="1200" cap="none" spc="0" normalizeH="0" baseline="0" noProof="0" smtClean="0">
                <a:ln>
                  <a:noFill/>
                </a:ln>
                <a:solidFill>
                  <a:schemeClr val="tx1"/>
                </a:solidFill>
                <a:effectLst/>
                <a:uLnTx/>
                <a:uFillTx/>
                <a:latin typeface="Arial Black" pitchFamily="34" charset="0"/>
                <a:ea typeface="Calibri"/>
                <a:cs typeface="Calibri"/>
                <a:sym typeface="Calibri"/>
              </a:rPr>
              <a:t>Sont exclues:</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fr-FR" sz="2000" b="1" i="0" u="none" strike="noStrike" kern="1200" cap="none" spc="0" normalizeH="0" baseline="0" noProof="0" smtClean="0">
                <a:ln>
                  <a:noFill/>
                </a:ln>
                <a:solidFill>
                  <a:schemeClr val="tx1"/>
                </a:solidFill>
                <a:effectLst/>
                <a:uLnTx/>
                <a:uFillTx/>
                <a:latin typeface="Calibri"/>
                <a:ea typeface="Calibri"/>
                <a:cs typeface="Calibri"/>
                <a:sym typeface="Calibri"/>
              </a:rPr>
              <a:t>Dépense et consommation des ménages collectifs;</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fr-FR" sz="2000" b="1" i="0" u="none" strike="noStrike" kern="1200" cap="none" spc="0" normalizeH="0" baseline="0" noProof="0" smtClean="0">
                <a:ln>
                  <a:noFill/>
                </a:ln>
                <a:solidFill>
                  <a:schemeClr val="tx1"/>
                </a:solidFill>
                <a:effectLst/>
                <a:uLnTx/>
                <a:uFillTx/>
                <a:latin typeface="Calibri"/>
                <a:ea typeface="Calibri"/>
                <a:cs typeface="Calibri"/>
                <a:sym typeface="Calibri"/>
              </a:rPr>
              <a:t>Evaluation des services sociaux offerts gratuitement ou symboliquement par l’Etat principalement en matière de santé et d’éducation.</a:t>
            </a: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
              <a:tabLst/>
              <a:defRPr/>
            </a:pPr>
            <a:endParaRPr kumimoji="0" lang="fr-FR" sz="2000" b="0" i="0" u="none" strike="noStrike" kern="1200" cap="none" spc="0" normalizeH="0" baseline="0" noProof="0" smtClean="0">
              <a:ln>
                <a:noFill/>
              </a:ln>
              <a:solidFill>
                <a:schemeClr val="tx1"/>
              </a:solidFill>
              <a:effectLst/>
              <a:uLnTx/>
              <a:uFillTx/>
              <a:latin typeface="Calibri"/>
              <a:ea typeface="Calibri"/>
              <a:cs typeface="Calibri"/>
              <a:sym typeface="Calibri"/>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
              <a:tabLst/>
              <a:defRPr/>
            </a:pPr>
            <a:endParaRPr kumimoji="0" lang="fr-FR" sz="2000" b="0" i="0" u="none" strike="noStrike" kern="1200" cap="none" spc="0" normalizeH="0" baseline="0" noProof="0" smtClean="0">
              <a:ln>
                <a:noFill/>
              </a:ln>
              <a:solidFill>
                <a:schemeClr val="tx1"/>
              </a:solidFill>
              <a:effectLst/>
              <a:uLnTx/>
              <a:uFillTx/>
              <a:latin typeface="Calibri"/>
              <a:ea typeface="Calibri"/>
              <a:cs typeface="Calibri"/>
              <a:sym typeface="Calibri"/>
            </a:endParaRPr>
          </a:p>
          <a:p>
            <a:pPr marL="228600" marR="0" lvl="0" indent="-228600" algn="just" defTabSz="914400" rtl="0" eaLnBrk="1" fontAlgn="auto" latinLnBrk="0" hangingPunct="1">
              <a:lnSpc>
                <a:spcPct val="90000"/>
              </a:lnSpc>
              <a:spcBef>
                <a:spcPts val="1000"/>
              </a:spcBef>
              <a:spcAft>
                <a:spcPts val="0"/>
              </a:spcAft>
              <a:buClrTx/>
              <a:buSzTx/>
              <a:buFont typeface="Wingdings" pitchFamily="2" charset="2"/>
              <a:buChar char="ü"/>
              <a:tabLst/>
              <a:defRPr/>
            </a:pPr>
            <a:endParaRPr kumimoji="0" lang="fr-FR" sz="2000" b="0" i="0" u="none" strike="noStrike" kern="1200" cap="none" spc="0" normalizeH="0" baseline="0" noProof="0" smtClean="0">
              <a:ln>
                <a:noFill/>
              </a:ln>
              <a:solidFill>
                <a:schemeClr val="tx1"/>
              </a:solidFill>
              <a:effectLst/>
              <a:uLnTx/>
              <a:uFillTx/>
              <a:latin typeface="Calibri"/>
              <a:ea typeface="Calibri"/>
              <a:cs typeface="Calibri"/>
              <a:sym typeface="Calibri"/>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1800" b="1" i="0" u="none" strike="noStrike" kern="1200" cap="none" spc="0" normalizeH="0" baseline="0" noProof="0" dirty="0" smtClean="0">
              <a:ln>
                <a:noFill/>
              </a:ln>
              <a:solidFill>
                <a:schemeClr val="dk1"/>
              </a:solidFill>
              <a:effectLst/>
              <a:uLnTx/>
              <a:uFillTx/>
              <a:latin typeface="Arial Black" pitchFamily="34" charset="0"/>
              <a:ea typeface="+mn-ea"/>
              <a:cs typeface="+mn-cs"/>
              <a:sym typeface="Calibri"/>
            </a:endParaRPr>
          </a:p>
        </p:txBody>
      </p:sp>
    </p:spTree>
    <p:extLst>
      <p:ext uri="{BB962C8B-B14F-4D97-AF65-F5344CB8AC3E}">
        <p14:creationId xmlns:p14="http://schemas.microsoft.com/office/powerpoint/2010/main" xmlns="" val="372538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xmlns=""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xmlns=""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xmlns=""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9" name="Espace réservé du contenu 2"/>
          <p:cNvSpPr>
            <a:spLocks noGrp="1"/>
          </p:cNvSpPr>
          <p:nvPr>
            <p:ph idx="1"/>
          </p:nvPr>
        </p:nvSpPr>
        <p:spPr>
          <a:xfrm>
            <a:off x="158621" y="886408"/>
            <a:ext cx="11523307" cy="839755"/>
          </a:xfrm>
        </p:spPr>
        <p:txBody>
          <a:bodyPr>
            <a:noAutofit/>
          </a:bodyPr>
          <a:lstStyle/>
          <a:p>
            <a:pPr marL="0" indent="0" algn="ctr" rtl="1">
              <a:buFont typeface="Arial" charset="0"/>
              <a:buNone/>
              <a:defRPr/>
            </a:pPr>
            <a:endParaRPr lang="ar-MA" b="1" dirty="0" smtClean="0">
              <a:solidFill>
                <a:srgbClr val="7030A0"/>
              </a:solidFill>
            </a:endParaRPr>
          </a:p>
          <a:p>
            <a:pPr marL="0" indent="0" algn="ctr" rtl="1">
              <a:buFont typeface="Arial" charset="0"/>
              <a:buNone/>
              <a:defRPr/>
            </a:pPr>
            <a:r>
              <a:rPr lang="fr-FR" dirty="0" smtClean="0">
                <a:solidFill>
                  <a:srgbClr val="7030A0"/>
                </a:solidFill>
                <a:latin typeface="Berlin Sans FB Demi" pitchFamily="34" charset="0"/>
                <a:cs typeface="Calibri" pitchFamily="34" charset="0"/>
                <a:sym typeface="Calibri" pitchFamily="34" charset="0"/>
              </a:rPr>
              <a:t>Dépenses de consommation au sens de </a:t>
            </a:r>
            <a:r>
              <a:rPr lang="fr-FR" dirty="0" smtClean="0">
                <a:solidFill>
                  <a:srgbClr val="7030A0"/>
                </a:solidFill>
                <a:latin typeface="Berlin Sans FB Demi" pitchFamily="34" charset="0"/>
                <a:cs typeface="Calibri" pitchFamily="34" charset="0"/>
                <a:sym typeface="Calibri" pitchFamily="34" charset="0"/>
              </a:rPr>
              <a:t>l’enquête</a:t>
            </a:r>
            <a:endParaRPr lang="ar-MA" dirty="0" smtClean="0">
              <a:solidFill>
                <a:srgbClr val="7030A0"/>
              </a:solidFill>
              <a:latin typeface="Berlin Sans FB Demi" pitchFamily="34" charset="0"/>
              <a:cs typeface="Calibri" pitchFamily="34" charset="0"/>
              <a:sym typeface="Calibri" pitchFamily="34" charset="0"/>
            </a:endParaRPr>
          </a:p>
          <a:p>
            <a:pPr marL="0" indent="0" algn="ctr" rtl="1">
              <a:buFont typeface="Arial" charset="0"/>
              <a:buNone/>
              <a:defRPr/>
            </a:pPr>
            <a:endParaRPr lang="ar-MA" b="1" dirty="0" smtClean="0">
              <a:solidFill>
                <a:srgbClr val="7030A0"/>
              </a:solidFill>
            </a:endParaRPr>
          </a:p>
          <a:p>
            <a:pPr algn="r" rtl="1">
              <a:buFont typeface="Arial" charset="0"/>
              <a:buNone/>
              <a:defRPr/>
            </a:pPr>
            <a:endParaRPr lang="fr-FR" dirty="0">
              <a:solidFill>
                <a:srgbClr val="7030A0"/>
              </a:solidFill>
            </a:endParaRPr>
          </a:p>
          <a:p>
            <a:pPr rtl="1">
              <a:defRPr/>
            </a:pPr>
            <a:endParaRPr lang="fr-FR" dirty="0">
              <a:solidFill>
                <a:srgbClr val="7030A0"/>
              </a:solidFill>
            </a:endParaRPr>
          </a:p>
          <a:p>
            <a:pPr>
              <a:defRPr/>
            </a:pPr>
            <a:endParaRPr lang="fr-FR" dirty="0">
              <a:solidFill>
                <a:srgbClr val="7030A0"/>
              </a:solidFill>
            </a:endParaRPr>
          </a:p>
        </p:txBody>
      </p:sp>
      <p:graphicFrame>
        <p:nvGraphicFramePr>
          <p:cNvPr id="10" name="Diagramme 9"/>
          <p:cNvGraphicFramePr/>
          <p:nvPr/>
        </p:nvGraphicFramePr>
        <p:xfrm>
          <a:off x="0" y="1828799"/>
          <a:ext cx="11868538" cy="48985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2" name="Connecteur droit avec flèche 11"/>
          <p:cNvCxnSpPr/>
          <p:nvPr/>
        </p:nvCxnSpPr>
        <p:spPr>
          <a:xfrm flipV="1">
            <a:off x="5663682" y="5075854"/>
            <a:ext cx="1791477" cy="77444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5673012" y="5598367"/>
            <a:ext cx="1847461" cy="242596"/>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738327" y="5859624"/>
            <a:ext cx="1520889" cy="32657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654351" y="5831633"/>
            <a:ext cx="1987420" cy="71845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7472719" y="4855515"/>
            <a:ext cx="3805238" cy="431800"/>
          </a:xfrm>
          <a:prstGeom prst="rect">
            <a:avLst/>
          </a:prstGeom>
          <a:solidFill>
            <a:srgbClr val="7030A0"/>
          </a:solidFill>
          <a:ln w="9525" algn="ctr">
            <a:solidFill>
              <a:schemeClr val="tx1"/>
            </a:solidFill>
            <a:round/>
            <a:headEnd/>
            <a:tailEnd/>
          </a:ln>
        </p:spPr>
        <p:txBody>
          <a:bodyPr wrap="none" anchor="ctr"/>
          <a:lstStyle/>
          <a:p>
            <a:pPr rtl="1"/>
            <a:r>
              <a:rPr lang="fr-FR" sz="2000" b="1" dirty="0">
                <a:solidFill>
                  <a:schemeClr val="tx1"/>
                </a:solidFill>
              </a:rPr>
              <a:t>Autoconsommation</a:t>
            </a:r>
          </a:p>
        </p:txBody>
      </p:sp>
      <p:sp>
        <p:nvSpPr>
          <p:cNvPr id="23" name="Rectangle 7"/>
          <p:cNvSpPr>
            <a:spLocks noChangeArrowheads="1"/>
          </p:cNvSpPr>
          <p:nvPr/>
        </p:nvSpPr>
        <p:spPr bwMode="auto">
          <a:xfrm>
            <a:off x="7558671" y="5419045"/>
            <a:ext cx="2662237" cy="358775"/>
          </a:xfrm>
          <a:prstGeom prst="rect">
            <a:avLst/>
          </a:prstGeom>
          <a:solidFill>
            <a:srgbClr val="7030A0"/>
          </a:solidFill>
          <a:ln w="9525" algn="ctr">
            <a:solidFill>
              <a:schemeClr val="tx1"/>
            </a:solidFill>
            <a:round/>
            <a:headEnd/>
            <a:tailEnd/>
          </a:ln>
        </p:spPr>
        <p:txBody>
          <a:bodyPr wrap="none" anchor="ctr"/>
          <a:lstStyle/>
          <a:p>
            <a:pPr rtl="1" eaLnBrk="1" hangingPunct="1"/>
            <a:r>
              <a:rPr lang="fr-FR" sz="2000" b="1" dirty="0">
                <a:solidFill>
                  <a:schemeClr val="tx1"/>
                </a:solidFill>
              </a:rPr>
              <a:t>Autofourniture</a:t>
            </a:r>
          </a:p>
        </p:txBody>
      </p:sp>
      <p:sp>
        <p:nvSpPr>
          <p:cNvPr id="25" name="Rectangle 8"/>
          <p:cNvSpPr>
            <a:spLocks noChangeArrowheads="1"/>
          </p:cNvSpPr>
          <p:nvPr/>
        </p:nvSpPr>
        <p:spPr bwMode="auto">
          <a:xfrm>
            <a:off x="7297414" y="5894290"/>
            <a:ext cx="3424237" cy="360363"/>
          </a:xfrm>
          <a:prstGeom prst="rect">
            <a:avLst/>
          </a:prstGeom>
          <a:solidFill>
            <a:srgbClr val="7030A0"/>
          </a:solidFill>
          <a:ln w="9525" algn="ctr">
            <a:solidFill>
              <a:schemeClr val="tx1"/>
            </a:solidFill>
            <a:round/>
            <a:headEnd/>
            <a:tailEnd/>
          </a:ln>
        </p:spPr>
        <p:txBody>
          <a:bodyPr wrap="none" anchor="ctr"/>
          <a:lstStyle/>
          <a:p>
            <a:pPr rtl="1"/>
            <a:r>
              <a:rPr lang="fr-FR" sz="2000" b="1" dirty="0">
                <a:solidFill>
                  <a:schemeClr val="tx1"/>
                </a:solidFill>
              </a:rPr>
              <a:t>Salaire en nature </a:t>
            </a:r>
          </a:p>
        </p:txBody>
      </p:sp>
      <p:sp>
        <p:nvSpPr>
          <p:cNvPr id="26" name="Rectangle 9"/>
          <p:cNvSpPr>
            <a:spLocks noChangeArrowheads="1"/>
          </p:cNvSpPr>
          <p:nvPr/>
        </p:nvSpPr>
        <p:spPr bwMode="auto">
          <a:xfrm>
            <a:off x="7625929" y="6296479"/>
            <a:ext cx="2662237" cy="431800"/>
          </a:xfrm>
          <a:prstGeom prst="rect">
            <a:avLst/>
          </a:prstGeom>
          <a:solidFill>
            <a:srgbClr val="7030A0"/>
          </a:solidFill>
          <a:ln w="9525" algn="ctr">
            <a:solidFill>
              <a:schemeClr val="tx1"/>
            </a:solidFill>
            <a:round/>
            <a:headEnd/>
            <a:tailEnd/>
          </a:ln>
        </p:spPr>
        <p:txBody>
          <a:bodyPr wrap="none" anchor="ctr"/>
          <a:lstStyle/>
          <a:p>
            <a:pPr rtl="1" eaLnBrk="1" hangingPunct="1"/>
            <a:r>
              <a:rPr lang="fr-FR" sz="2000" b="1" dirty="0">
                <a:solidFill>
                  <a:schemeClr val="tx1"/>
                </a:solidFill>
              </a:rPr>
              <a:t>Don /cadeau</a:t>
            </a:r>
          </a:p>
        </p:txBody>
      </p:sp>
    </p:spTree>
    <p:extLst>
      <p:ext uri="{BB962C8B-B14F-4D97-AF65-F5344CB8AC3E}">
        <p14:creationId xmlns:p14="http://schemas.microsoft.com/office/powerpoint/2010/main" xmlns="" val="37253844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TotalTime>
  <Words>952</Words>
  <Application>Microsoft Office PowerPoint</Application>
  <PresentationFormat>Personnalisé</PresentationFormat>
  <Paragraphs>119</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Diapositive 2</vt:lpstr>
      <vt:lpstr>Cadre référentiel </vt:lpstr>
      <vt:lpstr>Diapositive 4</vt:lpstr>
      <vt:lpstr>Diapositive 5</vt:lpstr>
      <vt:lpstr>Nouveauté de ENNVM 2025/2026</vt:lpstr>
      <vt:lpstr>Questionnaire   </vt:lpstr>
      <vt:lpstr> Concept de dépense de consommation     </vt:lpstr>
      <vt:lpstr>Diapositive 9</vt:lpstr>
      <vt:lpstr>Diapositive 10</vt:lpstr>
      <vt:lpstr> Classification Marocaine des dépenses individuelles des ménages par fonction de consommation </vt:lpstr>
      <vt:lpstr>Plan d’échantillonnage</vt:lpstr>
      <vt:lpstr>Plan d’échantillonnage (suite)</vt:lpstr>
      <vt:lpstr>Collecte des Données sur le Terrain</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benay</cp:lastModifiedBy>
  <cp:revision>11</cp:revision>
  <dcterms:created xsi:type="dcterms:W3CDTF">2025-10-16T09:13:00Z</dcterms:created>
  <dcterms:modified xsi:type="dcterms:W3CDTF">2025-10-20T19:19:23Z</dcterms:modified>
</cp:coreProperties>
</file>